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12BBEC55-6005-44AB-8C41-2E5D60AE49A8}">
  <a:tblStyle styleId="{12BBEC55-6005-44AB-8C41-2E5D60AE49A8}" styleName="Table_0">
    <a:wholeTbl>
      <a:tcTxStyle>
        <a:font>
          <a:latin typeface="Arial"/>
          <a:ea typeface="Arial"/>
          <a:cs typeface="Arial"/>
        </a:font>
        <a:srgbClr val="000000"/>
      </a:tcTxStyle>
      <a:tcStyle>
        <a:tcBdr>
          <a:left>
            <a:ln cap="flat" cmpd="sng" w="9525">
              <a:solidFill>
                <a:srgbClr val="9E9E9E"/>
              </a:solidFill>
              <a:prstDash val="solid"/>
              <a:round/>
              <a:headEnd len="med" w="med" type="none"/>
              <a:tailEnd len="med" w="med" type="none"/>
            </a:ln>
          </a:left>
          <a:right>
            <a:ln cap="flat" cmpd="sng" w="9525">
              <a:solidFill>
                <a:srgbClr val="9E9E9E"/>
              </a:solidFill>
              <a:prstDash val="solid"/>
              <a:round/>
              <a:headEnd len="med" w="med" type="none"/>
              <a:tailEnd len="med" w="med" type="none"/>
            </a:ln>
          </a:right>
          <a:top>
            <a:ln cap="flat" cmpd="sng" w="9525">
              <a:solidFill>
                <a:srgbClr val="9E9E9E"/>
              </a:solidFill>
              <a:prstDash val="solid"/>
              <a:round/>
              <a:headEnd len="med" w="med" type="none"/>
              <a:tailEnd len="med" w="med" type="none"/>
            </a:ln>
          </a:top>
          <a:bottom>
            <a:ln cap="flat" cmpd="sng" w="9525">
              <a:solidFill>
                <a:srgbClr val="9E9E9E"/>
              </a:solidFill>
              <a:prstDash val="solid"/>
              <a:round/>
              <a:headEnd len="med" w="med" type="none"/>
              <a:tailEnd len="med" w="med" type="none"/>
            </a:ln>
          </a:bottom>
          <a:insideH>
            <a:ln cap="flat" cmpd="sng" w="9525">
              <a:solidFill>
                <a:srgbClr val="9E9E9E"/>
              </a:solidFill>
              <a:prstDash val="solid"/>
              <a:round/>
              <a:headEnd len="med" w="med" type="none"/>
              <a:tailEnd len="med" w="med" type="none"/>
            </a:ln>
          </a:insideH>
          <a:insideV>
            <a:ln cap="flat" cmpd="sng" w="9525">
              <a:solidFill>
                <a:srgbClr val="9E9E9E"/>
              </a:solidFill>
              <a:prstDash val="solid"/>
              <a:round/>
              <a:headEnd len="med" w="med" type="none"/>
              <a:tailEnd len="med" w="med"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Shape 1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6" name="Shape 10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2" name="Shape 11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4" name="Shape 12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0" name="Shape 13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4" name="Shape 134"/>
        <p:cNvGrpSpPr/>
        <p:nvPr/>
      </p:nvGrpSpPr>
      <p:grpSpPr>
        <a:xfrm>
          <a:off x="0" y="0"/>
          <a:ext cx="0" cy="0"/>
          <a:chOff x="0" y="0"/>
          <a:chExt cx="0" cy="0"/>
        </a:xfrm>
      </p:grpSpPr>
      <p:sp>
        <p:nvSpPr>
          <p:cNvPr id="135" name="Shape 13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6" name="Shape 13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0" name="Shape 140"/>
        <p:cNvGrpSpPr/>
        <p:nvPr/>
      </p:nvGrpSpPr>
      <p:grpSpPr>
        <a:xfrm>
          <a:off x="0" y="0"/>
          <a:ext cx="0" cy="0"/>
          <a:chOff x="0" y="0"/>
          <a:chExt cx="0" cy="0"/>
        </a:xfrm>
      </p:grpSpPr>
      <p:sp>
        <p:nvSpPr>
          <p:cNvPr id="141" name="Shape 14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2" name="Shape 14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6" name="Shape 146"/>
        <p:cNvGrpSpPr/>
        <p:nvPr/>
      </p:nvGrpSpPr>
      <p:grpSpPr>
        <a:xfrm>
          <a:off x="0" y="0"/>
          <a:ext cx="0" cy="0"/>
          <a:chOff x="0" y="0"/>
          <a:chExt cx="0" cy="0"/>
        </a:xfrm>
      </p:grpSpPr>
      <p:sp>
        <p:nvSpPr>
          <p:cNvPr id="147" name="Shape 14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8" name="Shape 14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2" name="Shape 152"/>
        <p:cNvGrpSpPr/>
        <p:nvPr/>
      </p:nvGrpSpPr>
      <p:grpSpPr>
        <a:xfrm>
          <a:off x="0" y="0"/>
          <a:ext cx="0" cy="0"/>
          <a:chOff x="0" y="0"/>
          <a:chExt cx="0" cy="0"/>
        </a:xfrm>
      </p:grpSpPr>
      <p:sp>
        <p:nvSpPr>
          <p:cNvPr id="153" name="Shape 15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4" name="Shape 15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Shape 1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0" name="Shape 16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8" name="Shape 5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Shape 1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6" name="Shape 16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Shape 1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2" name="Shape 17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6" name="Shape 176"/>
        <p:cNvGrpSpPr/>
        <p:nvPr/>
      </p:nvGrpSpPr>
      <p:grpSpPr>
        <a:xfrm>
          <a:off x="0" y="0"/>
          <a:ext cx="0" cy="0"/>
          <a:chOff x="0" y="0"/>
          <a:chExt cx="0" cy="0"/>
        </a:xfrm>
      </p:grpSpPr>
      <p:sp>
        <p:nvSpPr>
          <p:cNvPr id="177" name="Shape 1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8" name="Shape 17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2" name="Shape 182"/>
        <p:cNvGrpSpPr/>
        <p:nvPr/>
      </p:nvGrpSpPr>
      <p:grpSpPr>
        <a:xfrm>
          <a:off x="0" y="0"/>
          <a:ext cx="0" cy="0"/>
          <a:chOff x="0" y="0"/>
          <a:chExt cx="0" cy="0"/>
        </a:xfrm>
      </p:grpSpPr>
      <p:sp>
        <p:nvSpPr>
          <p:cNvPr id="183" name="Shape 1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4" name="Shape 18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8" name="Shape 188"/>
        <p:cNvGrpSpPr/>
        <p:nvPr/>
      </p:nvGrpSpPr>
      <p:grpSpPr>
        <a:xfrm>
          <a:off x="0" y="0"/>
          <a:ext cx="0" cy="0"/>
          <a:chOff x="0" y="0"/>
          <a:chExt cx="0" cy="0"/>
        </a:xfrm>
      </p:grpSpPr>
      <p:sp>
        <p:nvSpPr>
          <p:cNvPr id="189" name="Shape 1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0" name="Shape 19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4" name="Shape 194"/>
        <p:cNvGrpSpPr/>
        <p:nvPr/>
      </p:nvGrpSpPr>
      <p:grpSpPr>
        <a:xfrm>
          <a:off x="0" y="0"/>
          <a:ext cx="0" cy="0"/>
          <a:chOff x="0" y="0"/>
          <a:chExt cx="0" cy="0"/>
        </a:xfrm>
      </p:grpSpPr>
      <p:sp>
        <p:nvSpPr>
          <p:cNvPr id="195" name="Shape 1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6" name="Shape 19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0" name="Shape 200"/>
        <p:cNvGrpSpPr/>
        <p:nvPr/>
      </p:nvGrpSpPr>
      <p:grpSpPr>
        <a:xfrm>
          <a:off x="0" y="0"/>
          <a:ext cx="0" cy="0"/>
          <a:chOff x="0" y="0"/>
          <a:chExt cx="0" cy="0"/>
        </a:xfrm>
      </p:grpSpPr>
      <p:sp>
        <p:nvSpPr>
          <p:cNvPr id="201" name="Shape 2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2" name="Shape 20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rPr lang="en"/>
              <a:t>4 MIN 20 SEC</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7" name="Shape 207"/>
        <p:cNvGrpSpPr/>
        <p:nvPr/>
      </p:nvGrpSpPr>
      <p:grpSpPr>
        <a:xfrm>
          <a:off x="0" y="0"/>
          <a:ext cx="0" cy="0"/>
          <a:chOff x="0" y="0"/>
          <a:chExt cx="0" cy="0"/>
        </a:xfrm>
      </p:grpSpPr>
      <p:sp>
        <p:nvSpPr>
          <p:cNvPr id="208" name="Shape 2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9" name="Shape 20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3" name="Shape 213"/>
        <p:cNvGrpSpPr/>
        <p:nvPr/>
      </p:nvGrpSpPr>
      <p:grpSpPr>
        <a:xfrm>
          <a:off x="0" y="0"/>
          <a:ext cx="0" cy="0"/>
          <a:chOff x="0" y="0"/>
          <a:chExt cx="0" cy="0"/>
        </a:xfrm>
      </p:grpSpPr>
      <p:sp>
        <p:nvSpPr>
          <p:cNvPr id="214" name="Shape 2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5" name="Shape 21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9" name="Shape 219"/>
        <p:cNvGrpSpPr/>
        <p:nvPr/>
      </p:nvGrpSpPr>
      <p:grpSpPr>
        <a:xfrm>
          <a:off x="0" y="0"/>
          <a:ext cx="0" cy="0"/>
          <a:chOff x="0" y="0"/>
          <a:chExt cx="0" cy="0"/>
        </a:xfrm>
      </p:grpSpPr>
      <p:sp>
        <p:nvSpPr>
          <p:cNvPr id="220" name="Shape 22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1" name="Shape 22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Shape 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4" name="Shape 9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Shape 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0" name="Shape 10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wrap="square"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wrap="square"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wrap="square"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wrap="square"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wrap="square"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wrap="square"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wrap="square"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wrap="square"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wrap="square"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wrap="square"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wrap="square"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wrap="square"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dk2"/>
              </a:buClr>
              <a:buSzPct val="100000"/>
              <a:buChar char="●"/>
              <a:defRPr sz="1800">
                <a:solidFill>
                  <a:schemeClr val="dk2"/>
                </a:solidFill>
              </a:defRPr>
            </a:lvl1pPr>
            <a:lvl2pPr lvl="1">
              <a:lnSpc>
                <a:spcPct val="115000"/>
              </a:lnSpc>
              <a:spcBef>
                <a:spcPts val="0"/>
              </a:spcBef>
              <a:spcAft>
                <a:spcPts val="1600"/>
              </a:spcAft>
              <a:buClr>
                <a:schemeClr val="dk2"/>
              </a:buClr>
              <a:buChar char="○"/>
              <a:defRPr>
                <a:solidFill>
                  <a:schemeClr val="dk2"/>
                </a:solidFill>
              </a:defRPr>
            </a:lvl2pPr>
            <a:lvl3pPr lvl="2">
              <a:lnSpc>
                <a:spcPct val="115000"/>
              </a:lnSpc>
              <a:spcBef>
                <a:spcPts val="0"/>
              </a:spcBef>
              <a:spcAft>
                <a:spcPts val="1600"/>
              </a:spcAft>
              <a:buClr>
                <a:schemeClr val="dk2"/>
              </a:buClr>
              <a:buChar char="■"/>
              <a:defRPr>
                <a:solidFill>
                  <a:schemeClr val="dk2"/>
                </a:solidFill>
              </a:defRPr>
            </a:lvl3pPr>
            <a:lvl4pPr lvl="3">
              <a:lnSpc>
                <a:spcPct val="115000"/>
              </a:lnSpc>
              <a:spcBef>
                <a:spcPts val="0"/>
              </a:spcBef>
              <a:spcAft>
                <a:spcPts val="1600"/>
              </a:spcAft>
              <a:buClr>
                <a:schemeClr val="dk2"/>
              </a:buClr>
              <a:buChar char="●"/>
              <a:defRPr>
                <a:solidFill>
                  <a:schemeClr val="dk2"/>
                </a:solidFill>
              </a:defRPr>
            </a:lvl4pPr>
            <a:lvl5pPr lvl="4">
              <a:lnSpc>
                <a:spcPct val="115000"/>
              </a:lnSpc>
              <a:spcBef>
                <a:spcPts val="0"/>
              </a:spcBef>
              <a:spcAft>
                <a:spcPts val="1600"/>
              </a:spcAft>
              <a:buClr>
                <a:schemeClr val="dk2"/>
              </a:buClr>
              <a:buChar char="○"/>
              <a:defRPr>
                <a:solidFill>
                  <a:schemeClr val="dk2"/>
                </a:solidFill>
              </a:defRPr>
            </a:lvl5pPr>
            <a:lvl6pPr lvl="5">
              <a:lnSpc>
                <a:spcPct val="115000"/>
              </a:lnSpc>
              <a:spcBef>
                <a:spcPts val="0"/>
              </a:spcBef>
              <a:spcAft>
                <a:spcPts val="1600"/>
              </a:spcAft>
              <a:buClr>
                <a:schemeClr val="dk2"/>
              </a:buClr>
              <a:buChar char="■"/>
              <a:defRPr>
                <a:solidFill>
                  <a:schemeClr val="dk2"/>
                </a:solidFill>
              </a:defRPr>
            </a:lvl6pPr>
            <a:lvl7pPr lvl="6">
              <a:lnSpc>
                <a:spcPct val="115000"/>
              </a:lnSpc>
              <a:spcBef>
                <a:spcPts val="0"/>
              </a:spcBef>
              <a:spcAft>
                <a:spcPts val="1600"/>
              </a:spcAft>
              <a:buClr>
                <a:schemeClr val="dk2"/>
              </a:buClr>
              <a:buChar char="●"/>
              <a:defRPr>
                <a:solidFill>
                  <a:schemeClr val="dk2"/>
                </a:solidFill>
              </a:defRPr>
            </a:lvl7pPr>
            <a:lvl8pPr lvl="7">
              <a:lnSpc>
                <a:spcPct val="115000"/>
              </a:lnSpc>
              <a:spcBef>
                <a:spcPts val="0"/>
              </a:spcBef>
              <a:spcAft>
                <a:spcPts val="1600"/>
              </a:spcAft>
              <a:buClr>
                <a:schemeClr val="dk2"/>
              </a:buClr>
              <a:buChar char="○"/>
              <a:defRPr>
                <a:solidFill>
                  <a:schemeClr val="dk2"/>
                </a:solidFill>
              </a:defRPr>
            </a:lvl8pPr>
            <a:lvl9pPr lvl="8">
              <a:lnSpc>
                <a:spcPct val="115000"/>
              </a:lnSpc>
              <a:spcBef>
                <a:spcPts val="0"/>
              </a:spcBef>
              <a:spcAft>
                <a:spcPts val="1600"/>
              </a:spcAft>
              <a:buClr>
                <a:schemeClr val="dk2"/>
              </a:buClr>
              <a:buChar char="■"/>
              <a:defRPr>
                <a:solidFill>
                  <a:schemeClr val="dk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rIns="91425" wrap="square"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Shape 54"/>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							DO NOW</a:t>
            </a:r>
          </a:p>
        </p:txBody>
      </p:sp>
      <p:sp>
        <p:nvSpPr>
          <p:cNvPr id="55" name="Shape 55"/>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228600" lvl="0" marL="457200" rtl="0">
              <a:spcBef>
                <a:spcPts val="0"/>
              </a:spcBef>
              <a:buAutoNum type="arabicPeriod"/>
            </a:pPr>
            <a:r>
              <a:rPr lang="en"/>
              <a:t> How does energy transfer when a hot piece of metal is placed in a sample of room temperature water?</a:t>
            </a:r>
          </a:p>
          <a:p>
            <a:pPr lvl="0" rtl="0">
              <a:spcBef>
                <a:spcPts val="0"/>
              </a:spcBef>
              <a:buNone/>
            </a:pPr>
            <a:r>
              <a:t/>
            </a:r>
            <a:endParaRPr/>
          </a:p>
          <a:p>
            <a:pPr indent="0" lvl="0" marL="0" rtl="0">
              <a:spcBef>
                <a:spcPts val="0"/>
              </a:spcBef>
              <a:buNone/>
            </a:pPr>
            <a:r>
              <a:rPr lang="en"/>
              <a:t>2.    Rearrange the equation q = m c 𝚫t     to calculate i) mass ii) specific heat and     iii) temperature change</a:t>
            </a:r>
          </a:p>
          <a:p>
            <a:pPr lvl="0" rtl="0">
              <a:spcBef>
                <a:spcPts val="0"/>
              </a:spcBef>
              <a:buNone/>
            </a:pPr>
            <a:r>
              <a:t/>
            </a:r>
            <a:endParaRPr/>
          </a:p>
          <a:p>
            <a:pPr lvl="0">
              <a:spcBef>
                <a:spcPts val="0"/>
              </a:spcBef>
              <a:buNone/>
            </a:pPr>
            <a:r>
              <a:rPr lang="en"/>
              <a:t>3.  Calculate the potential energy of a ball in the air , 4 m above ground having a mass of 50g , when the acceleration due to gravity is 9.8 m per second squared.</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sp>
        <p:nvSpPr>
          <p:cNvPr id="108" name="Shape 108"/>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109" name="Shape 109"/>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Shape 114"/>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#5</a:t>
            </a:r>
          </a:p>
        </p:txBody>
      </p:sp>
      <p:sp>
        <p:nvSpPr>
          <p:cNvPr id="115" name="Shape 115"/>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rPr lang="en"/>
              <a:t>Suppose a piece of iron with a mass of 21.5 g at a temp of 100.0 °C is dropped into an insulated container of water. The mass of the water is 132.0 g and its temperature before adding the iron is 20.0 °C. What will be the final temp of the system? Specific heat of iron is 0.45 J/g °C</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Shape 120"/>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121" name="Shape 121"/>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Shape 126"/>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#6</a:t>
            </a:r>
          </a:p>
        </p:txBody>
      </p:sp>
      <p:sp>
        <p:nvSpPr>
          <p:cNvPr id="127" name="Shape 127"/>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Clr>
                <a:schemeClr val="dk1"/>
              </a:buClr>
              <a:buSzPct val="61111"/>
              <a:buFont typeface="Arial"/>
              <a:buNone/>
            </a:pPr>
            <a:r>
              <a:t/>
            </a:r>
            <a:endParaRPr>
              <a:latin typeface="Georgia"/>
              <a:ea typeface="Georgia"/>
              <a:cs typeface="Georgia"/>
              <a:sym typeface="Georgia"/>
            </a:endParaRPr>
          </a:p>
          <a:p>
            <a:pPr lvl="0" rtl="0">
              <a:lnSpc>
                <a:spcPct val="100000"/>
              </a:lnSpc>
              <a:spcBef>
                <a:spcPts val="0"/>
              </a:spcBef>
              <a:spcAft>
                <a:spcPts val="0"/>
              </a:spcAft>
              <a:buClr>
                <a:schemeClr val="dk1"/>
              </a:buClr>
              <a:buSzPct val="61111"/>
              <a:buFont typeface="Arial"/>
              <a:buNone/>
            </a:pPr>
            <a:r>
              <a:rPr lang="en">
                <a:solidFill>
                  <a:schemeClr val="dk1"/>
                </a:solidFill>
                <a:highlight>
                  <a:srgbClr val="FFFFFF"/>
                </a:highlight>
                <a:latin typeface="Georgia"/>
                <a:ea typeface="Georgia"/>
                <a:cs typeface="Georgia"/>
                <a:sym typeface="Georgia"/>
              </a:rPr>
              <a:t>A 100 g mass of tungsten at 100.0 </a:t>
            </a:r>
            <a:r>
              <a:rPr lang="en"/>
              <a:t>°C </a:t>
            </a:r>
            <a:r>
              <a:rPr lang="en">
                <a:solidFill>
                  <a:schemeClr val="dk1"/>
                </a:solidFill>
                <a:highlight>
                  <a:srgbClr val="FFFFFF"/>
                </a:highlight>
                <a:latin typeface="Georgia"/>
                <a:ea typeface="Georgia"/>
                <a:cs typeface="Georgia"/>
                <a:sym typeface="Georgia"/>
              </a:rPr>
              <a:t>is placed in 200 g of water at 20.0</a:t>
            </a:r>
            <a:r>
              <a:rPr lang="en"/>
              <a:t>°C</a:t>
            </a:r>
            <a:r>
              <a:rPr lang="en">
                <a:solidFill>
                  <a:schemeClr val="dk1"/>
                </a:solidFill>
                <a:highlight>
                  <a:srgbClr val="FFFFFF"/>
                </a:highlight>
                <a:latin typeface="Georgia"/>
                <a:ea typeface="Georgia"/>
                <a:cs typeface="Georgia"/>
                <a:sym typeface="Georgia"/>
              </a:rPr>
              <a:t>. The mixture reaches equilibrium at 21.6 oC. Calculate the specific heat of tungsten.</a:t>
            </a:r>
          </a:p>
          <a:p>
            <a:pPr lvl="0">
              <a:spcBef>
                <a:spcPts val="0"/>
              </a:spcBef>
              <a:buNone/>
            </a:pPr>
            <a:r>
              <a:t/>
            </a:r>
            <a:endParaRPr>
              <a:latin typeface="Georgia"/>
              <a:ea typeface="Georgia"/>
              <a:cs typeface="Georgia"/>
              <a:sym typeface="Georgia"/>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Shape 132"/>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133" name="Shape 133"/>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7" name="Shape 137"/>
        <p:cNvGrpSpPr/>
        <p:nvPr/>
      </p:nvGrpSpPr>
      <p:grpSpPr>
        <a:xfrm>
          <a:off x="0" y="0"/>
          <a:ext cx="0" cy="0"/>
          <a:chOff x="0" y="0"/>
          <a:chExt cx="0" cy="0"/>
        </a:xfrm>
      </p:grpSpPr>
      <p:sp>
        <p:nvSpPr>
          <p:cNvPr id="138" name="Shape 138"/>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#7</a:t>
            </a:r>
          </a:p>
        </p:txBody>
      </p:sp>
      <p:sp>
        <p:nvSpPr>
          <p:cNvPr id="139" name="Shape 139"/>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nSpc>
                <a:spcPct val="100000"/>
              </a:lnSpc>
              <a:spcBef>
                <a:spcPts val="0"/>
              </a:spcBef>
              <a:spcAft>
                <a:spcPts val="0"/>
              </a:spcAft>
              <a:buClr>
                <a:schemeClr val="dk1"/>
              </a:buClr>
              <a:buSzPct val="61111"/>
              <a:buFont typeface="Arial"/>
              <a:buNone/>
            </a:pPr>
            <a:r>
              <a:rPr lang="en">
                <a:solidFill>
                  <a:schemeClr val="dk1"/>
                </a:solidFill>
                <a:highlight>
                  <a:srgbClr val="FFFFFF"/>
                </a:highlight>
                <a:latin typeface="Georgia"/>
                <a:ea typeface="Georgia"/>
                <a:cs typeface="Georgia"/>
                <a:sym typeface="Georgia"/>
              </a:rPr>
              <a:t>A 10 kg piece of zinc ( specific heat 0.39 J/g </a:t>
            </a:r>
            <a:r>
              <a:rPr lang="en"/>
              <a:t>°C)</a:t>
            </a:r>
            <a:r>
              <a:rPr lang="en">
                <a:solidFill>
                  <a:schemeClr val="dk1"/>
                </a:solidFill>
                <a:highlight>
                  <a:srgbClr val="FFFFFF"/>
                </a:highlight>
                <a:latin typeface="Georgia"/>
                <a:ea typeface="Georgia"/>
                <a:cs typeface="Georgia"/>
                <a:sym typeface="Georgia"/>
              </a:rPr>
              <a:t> at 71 </a:t>
            </a:r>
            <a:r>
              <a:rPr lang="en"/>
              <a:t>°C</a:t>
            </a:r>
            <a:r>
              <a:rPr lang="en">
                <a:solidFill>
                  <a:schemeClr val="dk1"/>
                </a:solidFill>
                <a:highlight>
                  <a:srgbClr val="FFFFFF"/>
                </a:highlight>
                <a:latin typeface="Georgia"/>
                <a:ea typeface="Georgia"/>
                <a:cs typeface="Georgia"/>
                <a:sym typeface="Georgia"/>
              </a:rPr>
              <a:t> is placed in a container of water. The water has a mass of 20.0 kg and has a temperature of 10.0 </a:t>
            </a:r>
            <a:r>
              <a:rPr lang="en"/>
              <a:t>°C </a:t>
            </a:r>
            <a:r>
              <a:rPr lang="en">
                <a:solidFill>
                  <a:schemeClr val="dk1"/>
                </a:solidFill>
                <a:highlight>
                  <a:srgbClr val="FFFFFF"/>
                </a:highlight>
                <a:latin typeface="Georgia"/>
                <a:ea typeface="Georgia"/>
                <a:cs typeface="Georgia"/>
                <a:sym typeface="Georgia"/>
              </a:rPr>
              <a:t>before the zinc is added. What is the final temperature of the water and zinc?</a:t>
            </a:r>
          </a:p>
          <a:p>
            <a:pPr lvl="0">
              <a:spcBef>
                <a:spcPts val="0"/>
              </a:spcBef>
              <a:buNone/>
            </a:pPr>
            <a:r>
              <a:t/>
            </a:r>
            <a:endParaRPr>
              <a:latin typeface="Georgia"/>
              <a:ea typeface="Georgia"/>
              <a:cs typeface="Georgia"/>
              <a:sym typeface="Georgia"/>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3" name="Shape 143"/>
        <p:cNvGrpSpPr/>
        <p:nvPr/>
      </p:nvGrpSpPr>
      <p:grpSpPr>
        <a:xfrm>
          <a:off x="0" y="0"/>
          <a:ext cx="0" cy="0"/>
          <a:chOff x="0" y="0"/>
          <a:chExt cx="0" cy="0"/>
        </a:xfrm>
      </p:grpSpPr>
      <p:sp>
        <p:nvSpPr>
          <p:cNvPr id="144" name="Shape 144"/>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145" name="Shape 145"/>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9" name="Shape 149"/>
        <p:cNvGrpSpPr/>
        <p:nvPr/>
      </p:nvGrpSpPr>
      <p:grpSpPr>
        <a:xfrm>
          <a:off x="0" y="0"/>
          <a:ext cx="0" cy="0"/>
          <a:chOff x="0" y="0"/>
          <a:chExt cx="0" cy="0"/>
        </a:xfrm>
      </p:grpSpPr>
      <p:sp>
        <p:nvSpPr>
          <p:cNvPr id="150" name="Shape 150"/>
          <p:cNvSpPr txBox="1"/>
          <p:nvPr>
            <p:ph type="title"/>
          </p:nvPr>
        </p:nvSpPr>
        <p:spPr>
          <a:xfrm>
            <a:off x="311700" y="262725"/>
            <a:ext cx="8520600" cy="572700"/>
          </a:xfrm>
          <a:prstGeom prst="rect">
            <a:avLst/>
          </a:prstGeom>
        </p:spPr>
        <p:txBody>
          <a:bodyPr anchorCtr="0" anchor="t" bIns="91425" lIns="91425" rIns="91425" wrap="square" tIns="91425">
            <a:noAutofit/>
          </a:bodyPr>
          <a:lstStyle/>
          <a:p>
            <a:pPr lvl="0" rtl="0">
              <a:spcBef>
                <a:spcPts val="0"/>
              </a:spcBef>
              <a:buNone/>
            </a:pPr>
            <a:r>
              <a:rPr lang="en"/>
              <a:t>Let us apply the same concept to mixing water at different temperatures!</a:t>
            </a:r>
          </a:p>
        </p:txBody>
      </p:sp>
      <p:sp>
        <p:nvSpPr>
          <p:cNvPr id="151" name="Shape 151"/>
          <p:cNvSpPr txBox="1"/>
          <p:nvPr>
            <p:ph idx="1" type="body"/>
          </p:nvPr>
        </p:nvSpPr>
        <p:spPr>
          <a:xfrm>
            <a:off x="311700" y="1308725"/>
            <a:ext cx="8520600" cy="3416400"/>
          </a:xfrm>
          <a:prstGeom prst="rect">
            <a:avLst/>
          </a:prstGeom>
        </p:spPr>
        <p:txBody>
          <a:bodyPr anchorCtr="0" anchor="t" bIns="91425" lIns="91425" rIns="91425" wrap="square" tIns="91425">
            <a:noAutofit/>
          </a:bodyPr>
          <a:lstStyle/>
          <a:p>
            <a:pPr lvl="0" rtl="0">
              <a:lnSpc>
                <a:spcPct val="100000"/>
              </a:lnSpc>
              <a:spcBef>
                <a:spcPts val="0"/>
              </a:spcBef>
              <a:spcAft>
                <a:spcPts val="0"/>
              </a:spcAft>
              <a:buClr>
                <a:schemeClr val="dk1"/>
              </a:buClr>
              <a:buSzPct val="45833"/>
              <a:buFont typeface="Arial"/>
              <a:buNone/>
            </a:pPr>
            <a:r>
              <a:rPr lang="en" sz="2400">
                <a:solidFill>
                  <a:schemeClr val="dk1"/>
                </a:solidFill>
                <a:latin typeface="Calibri"/>
                <a:ea typeface="Calibri"/>
                <a:cs typeface="Calibri"/>
                <a:sym typeface="Calibri"/>
              </a:rPr>
              <a:t> #8</a:t>
            </a:r>
          </a:p>
          <a:p>
            <a:pPr lvl="0" rtl="0">
              <a:lnSpc>
                <a:spcPct val="100000"/>
              </a:lnSpc>
              <a:spcBef>
                <a:spcPts val="0"/>
              </a:spcBef>
              <a:spcAft>
                <a:spcPts val="0"/>
              </a:spcAft>
              <a:buClr>
                <a:schemeClr val="dk1"/>
              </a:buClr>
              <a:buSzPct val="45833"/>
              <a:buFont typeface="Arial"/>
              <a:buNone/>
            </a:pPr>
            <a:r>
              <a:t/>
            </a:r>
            <a:endParaRPr sz="2400">
              <a:solidFill>
                <a:schemeClr val="dk1"/>
              </a:solidFill>
              <a:latin typeface="Calibri"/>
              <a:ea typeface="Calibri"/>
              <a:cs typeface="Calibri"/>
              <a:sym typeface="Calibri"/>
            </a:endParaRPr>
          </a:p>
          <a:p>
            <a:pPr lvl="0" rtl="0">
              <a:lnSpc>
                <a:spcPct val="100000"/>
              </a:lnSpc>
              <a:spcBef>
                <a:spcPts val="0"/>
              </a:spcBef>
              <a:spcAft>
                <a:spcPts val="0"/>
              </a:spcAft>
              <a:buClr>
                <a:schemeClr val="dk1"/>
              </a:buClr>
              <a:buSzPct val="45833"/>
              <a:buFont typeface="Arial"/>
              <a:buNone/>
            </a:pPr>
            <a:r>
              <a:rPr lang="en" sz="2400">
                <a:solidFill>
                  <a:schemeClr val="dk1"/>
                </a:solidFill>
                <a:latin typeface="Calibri"/>
                <a:ea typeface="Calibri"/>
                <a:cs typeface="Calibri"/>
                <a:sym typeface="Calibri"/>
              </a:rPr>
              <a:t>What would the final water temperature be if 80.0 grams of water at 25°C is combined with 60.0 grams of water at 70°C?</a:t>
            </a:r>
          </a:p>
          <a:p>
            <a:pPr lvl="0" rtl="0">
              <a:spcBef>
                <a:spcPts val="0"/>
              </a:spcBef>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5" name="Shape 155"/>
        <p:cNvGrpSpPr/>
        <p:nvPr/>
      </p:nvGrpSpPr>
      <p:grpSpPr>
        <a:xfrm>
          <a:off x="0" y="0"/>
          <a:ext cx="0" cy="0"/>
          <a:chOff x="0" y="0"/>
          <a:chExt cx="0" cy="0"/>
        </a:xfrm>
      </p:grpSpPr>
      <p:sp>
        <p:nvSpPr>
          <p:cNvPr id="156" name="Shape 156"/>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157" name="Shape 157"/>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1" name="Shape 161"/>
        <p:cNvGrpSpPr/>
        <p:nvPr/>
      </p:nvGrpSpPr>
      <p:grpSpPr>
        <a:xfrm>
          <a:off x="0" y="0"/>
          <a:ext cx="0" cy="0"/>
          <a:chOff x="0" y="0"/>
          <a:chExt cx="0" cy="0"/>
        </a:xfrm>
      </p:grpSpPr>
      <p:sp>
        <p:nvSpPr>
          <p:cNvPr id="162" name="Shape 162"/>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rtl="0">
              <a:spcBef>
                <a:spcPts val="0"/>
              </a:spcBef>
              <a:buNone/>
            </a:pPr>
            <a:r>
              <a:rPr lang="en"/>
              <a:t>#9</a:t>
            </a:r>
          </a:p>
        </p:txBody>
      </p:sp>
      <p:sp>
        <p:nvSpPr>
          <p:cNvPr id="163" name="Shape 163"/>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nSpc>
                <a:spcPct val="107916"/>
              </a:lnSpc>
              <a:spcBef>
                <a:spcPts val="0"/>
              </a:spcBef>
              <a:spcAft>
                <a:spcPts val="0"/>
              </a:spcAft>
              <a:buNone/>
            </a:pPr>
            <a:r>
              <a:rPr lang="en" sz="2400">
                <a:solidFill>
                  <a:schemeClr val="dk1"/>
                </a:solidFill>
                <a:latin typeface="Calibri"/>
                <a:ea typeface="Calibri"/>
                <a:cs typeface="Calibri"/>
                <a:sym typeface="Calibri"/>
              </a:rPr>
              <a:t>What would the final water temperature be if 100.0 grams of water at 15°C is combined with 50.0 grams of water at 90°C</a:t>
            </a:r>
          </a:p>
          <a:p>
            <a:pPr indent="-69850" lvl="0" marL="257175" rtl="0">
              <a:lnSpc>
                <a:spcPct val="107916"/>
              </a:lnSpc>
              <a:spcBef>
                <a:spcPts val="0"/>
              </a:spcBef>
              <a:spcAft>
                <a:spcPts val="0"/>
              </a:spcAft>
              <a:buClr>
                <a:schemeClr val="dk1"/>
              </a:buClr>
              <a:buSzPct val="45833"/>
              <a:buFont typeface="Arial"/>
              <a:buNone/>
            </a:pPr>
            <a:r>
              <a:t/>
            </a:r>
            <a:endParaRPr sz="2400">
              <a:solidFill>
                <a:schemeClr val="dk1"/>
              </a:solidFill>
              <a:latin typeface="Calibri"/>
              <a:ea typeface="Calibri"/>
              <a:cs typeface="Calibri"/>
              <a:sym typeface="Calibri"/>
            </a:endParaRPr>
          </a:p>
          <a:p>
            <a:pPr lvl="0" rtl="0">
              <a:spcBef>
                <a:spcPts val="0"/>
              </a:spcBef>
              <a:buNone/>
            </a:pPr>
            <a:r>
              <a:t/>
            </a:r>
            <a:endParaRPr sz="2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Shape 60"/>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    FOLLOW THE LEADER!!!</a:t>
            </a:r>
          </a:p>
        </p:txBody>
      </p:sp>
      <p:sp>
        <p:nvSpPr>
          <p:cNvPr id="61" name="Shape 61"/>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228600" lvl="0" marL="457200" rtl="0">
              <a:spcBef>
                <a:spcPts val="0"/>
              </a:spcBef>
            </a:pPr>
            <a:r>
              <a:rPr lang="en"/>
              <a:t> It’s all about the MATH Today!</a:t>
            </a:r>
          </a:p>
          <a:p>
            <a:pPr lvl="0" rtl="0">
              <a:spcBef>
                <a:spcPts val="0"/>
              </a:spcBef>
              <a:buNone/>
            </a:pPr>
            <a:r>
              <a:t/>
            </a:r>
            <a:endParaRPr/>
          </a:p>
          <a:p>
            <a:pPr indent="-228600" lvl="0" marL="457200" rtl="0">
              <a:spcBef>
                <a:spcPts val="0"/>
              </a:spcBef>
            </a:pPr>
            <a:r>
              <a:rPr lang="en"/>
              <a:t>I am going to solve a problem. Follow it and take EXACT notes.</a:t>
            </a:r>
          </a:p>
          <a:p>
            <a:pPr lvl="0" rtl="0">
              <a:spcBef>
                <a:spcPts val="0"/>
              </a:spcBef>
              <a:buNone/>
            </a:pPr>
            <a:r>
              <a:t/>
            </a:r>
            <a:endParaRPr/>
          </a:p>
          <a:p>
            <a:pPr indent="-228600" lvl="0" marL="457200" rtl="0">
              <a:spcBef>
                <a:spcPts val="0"/>
              </a:spcBef>
            </a:pPr>
            <a:r>
              <a:rPr lang="en"/>
              <a:t>You are going to solve the next two ( similar probs) for points!!!!!! COLLABORATIVE</a:t>
            </a:r>
          </a:p>
          <a:p>
            <a:pPr lvl="0" rtl="0">
              <a:spcBef>
                <a:spcPts val="0"/>
              </a:spcBef>
              <a:buNone/>
            </a:pPr>
            <a:r>
              <a:t/>
            </a:r>
            <a:endParaRPr/>
          </a:p>
          <a:p>
            <a:pPr lvl="0" rtl="0">
              <a:spcBef>
                <a:spcPts val="0"/>
              </a:spcBef>
              <a:buNone/>
            </a:pPr>
            <a:r>
              <a:t/>
            </a:r>
            <a:endParaRPr/>
          </a:p>
          <a:p>
            <a:pPr lvl="0" rtl="0">
              <a:spcBef>
                <a:spcPts val="0"/>
              </a:spcBef>
              <a:buNone/>
            </a:pPr>
            <a:r>
              <a:t/>
            </a:r>
            <a:endParaRPr/>
          </a:p>
          <a:p>
            <a:pPr lvl="0">
              <a:spcBef>
                <a:spcPts val="0"/>
              </a:spcBef>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1">
                                            <p:txEl>
                                              <p:pRg end="0" st="0"/>
                                            </p:txEl>
                                          </p:spTgt>
                                        </p:tgtEl>
                                        <p:attrNameLst>
                                          <p:attrName>style.visibility</p:attrName>
                                        </p:attrNameLst>
                                      </p:cBhvr>
                                      <p:to>
                                        <p:strVal val="visible"/>
                                      </p:to>
                                    </p:set>
                                    <p:animEffect filter="fade" transition="in">
                                      <p:cBhvr>
                                        <p:cTn dur="1000"/>
                                        <p:tgtEl>
                                          <p:spTgt spid="6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1">
                                            <p:txEl>
                                              <p:pRg end="1" st="1"/>
                                            </p:txEl>
                                          </p:spTgt>
                                        </p:tgtEl>
                                        <p:attrNameLst>
                                          <p:attrName>style.visibility</p:attrName>
                                        </p:attrNameLst>
                                      </p:cBhvr>
                                      <p:to>
                                        <p:strVal val="visible"/>
                                      </p:to>
                                    </p:set>
                                    <p:animEffect filter="fade" transition="in">
                                      <p:cBhvr>
                                        <p:cTn dur="1000"/>
                                        <p:tgtEl>
                                          <p:spTgt spid="6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1">
                                            <p:txEl>
                                              <p:pRg end="2" st="2"/>
                                            </p:txEl>
                                          </p:spTgt>
                                        </p:tgtEl>
                                        <p:attrNameLst>
                                          <p:attrName>style.visibility</p:attrName>
                                        </p:attrNameLst>
                                      </p:cBhvr>
                                      <p:to>
                                        <p:strVal val="visible"/>
                                      </p:to>
                                    </p:set>
                                    <p:animEffect filter="fade" transition="in">
                                      <p:cBhvr>
                                        <p:cTn dur="1000"/>
                                        <p:tgtEl>
                                          <p:spTgt spid="61">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1">
                                            <p:txEl>
                                              <p:pRg end="3" st="3"/>
                                            </p:txEl>
                                          </p:spTgt>
                                        </p:tgtEl>
                                        <p:attrNameLst>
                                          <p:attrName>style.visibility</p:attrName>
                                        </p:attrNameLst>
                                      </p:cBhvr>
                                      <p:to>
                                        <p:strVal val="visible"/>
                                      </p:to>
                                    </p:set>
                                    <p:animEffect filter="fade" transition="in">
                                      <p:cBhvr>
                                        <p:cTn dur="1000"/>
                                        <p:tgtEl>
                                          <p:spTgt spid="61">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1">
                                            <p:txEl>
                                              <p:pRg end="4" st="4"/>
                                            </p:txEl>
                                          </p:spTgt>
                                        </p:tgtEl>
                                        <p:attrNameLst>
                                          <p:attrName>style.visibility</p:attrName>
                                        </p:attrNameLst>
                                      </p:cBhvr>
                                      <p:to>
                                        <p:strVal val="visible"/>
                                      </p:to>
                                    </p:set>
                                    <p:animEffect filter="fade" transition="in">
                                      <p:cBhvr>
                                        <p:cTn dur="1000"/>
                                        <p:tgtEl>
                                          <p:spTgt spid="61">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1">
                                            <p:txEl>
                                              <p:pRg end="5" st="5"/>
                                            </p:txEl>
                                          </p:spTgt>
                                        </p:tgtEl>
                                        <p:attrNameLst>
                                          <p:attrName>style.visibility</p:attrName>
                                        </p:attrNameLst>
                                      </p:cBhvr>
                                      <p:to>
                                        <p:strVal val="visible"/>
                                      </p:to>
                                    </p:set>
                                    <p:animEffect filter="fade" transition="in">
                                      <p:cBhvr>
                                        <p:cTn dur="1000"/>
                                        <p:tgtEl>
                                          <p:spTgt spid="61">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1">
                                            <p:txEl>
                                              <p:pRg end="6" st="6"/>
                                            </p:txEl>
                                          </p:spTgt>
                                        </p:tgtEl>
                                        <p:attrNameLst>
                                          <p:attrName>style.visibility</p:attrName>
                                        </p:attrNameLst>
                                      </p:cBhvr>
                                      <p:to>
                                        <p:strVal val="visible"/>
                                      </p:to>
                                    </p:set>
                                    <p:animEffect filter="fade" transition="in">
                                      <p:cBhvr>
                                        <p:cTn dur="1000"/>
                                        <p:tgtEl>
                                          <p:spTgt spid="61">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1">
                                            <p:txEl>
                                              <p:pRg end="7" st="7"/>
                                            </p:txEl>
                                          </p:spTgt>
                                        </p:tgtEl>
                                        <p:attrNameLst>
                                          <p:attrName>style.visibility</p:attrName>
                                        </p:attrNameLst>
                                      </p:cBhvr>
                                      <p:to>
                                        <p:strVal val="visible"/>
                                      </p:to>
                                    </p:set>
                                    <p:animEffect filter="fade" transition="in">
                                      <p:cBhvr>
                                        <p:cTn dur="1000"/>
                                        <p:tgtEl>
                                          <p:spTgt spid="61">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1">
                                            <p:txEl>
                                              <p:pRg end="8" st="8"/>
                                            </p:txEl>
                                          </p:spTgt>
                                        </p:tgtEl>
                                        <p:attrNameLst>
                                          <p:attrName>style.visibility</p:attrName>
                                        </p:attrNameLst>
                                      </p:cBhvr>
                                      <p:to>
                                        <p:strVal val="visible"/>
                                      </p:to>
                                    </p:set>
                                    <p:animEffect filter="fade" transition="in">
                                      <p:cBhvr>
                                        <p:cTn dur="1000"/>
                                        <p:tgtEl>
                                          <p:spTgt spid="61">
                                            <p:txEl>
                                              <p:pRg end="8" st="8"/>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Shape 168"/>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169" name="Shape 169"/>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Shape 174"/>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rtl="0">
              <a:spcBef>
                <a:spcPts val="0"/>
              </a:spcBef>
              <a:buNone/>
            </a:pPr>
            <a:r>
              <a:rPr lang="en"/>
              <a:t>#10</a:t>
            </a:r>
          </a:p>
        </p:txBody>
      </p:sp>
      <p:sp>
        <p:nvSpPr>
          <p:cNvPr id="175" name="Shape 175"/>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nSpc>
                <a:spcPct val="100000"/>
              </a:lnSpc>
              <a:spcBef>
                <a:spcPts val="0"/>
              </a:spcBef>
              <a:spcAft>
                <a:spcPts val="0"/>
              </a:spcAft>
              <a:buClr>
                <a:schemeClr val="dk1"/>
              </a:buClr>
              <a:buSzPct val="61111"/>
              <a:buFont typeface="Arial"/>
              <a:buNone/>
            </a:pPr>
            <a:r>
              <a:rPr lang="en">
                <a:solidFill>
                  <a:schemeClr val="dk1"/>
                </a:solidFill>
                <a:highlight>
                  <a:srgbClr val="FFFFFF"/>
                </a:highlight>
                <a:latin typeface="Verdana"/>
                <a:ea typeface="Verdana"/>
                <a:cs typeface="Verdana"/>
                <a:sym typeface="Verdana"/>
              </a:rPr>
              <a:t>A person who eats 2400 food calories (2400 Calories) each day consumes 1.0 *107J of energy in a day. That amount of energy could raise the temperature from 0 </a:t>
            </a:r>
            <a:r>
              <a:rPr lang="en"/>
              <a:t>°C </a:t>
            </a:r>
            <a:r>
              <a:rPr lang="en">
                <a:solidFill>
                  <a:schemeClr val="dk1"/>
                </a:solidFill>
                <a:highlight>
                  <a:srgbClr val="FFFFFF"/>
                </a:highlight>
                <a:latin typeface="Verdana"/>
                <a:ea typeface="Verdana"/>
                <a:cs typeface="Verdana"/>
                <a:sym typeface="Verdana"/>
              </a:rPr>
              <a:t>to 100 </a:t>
            </a:r>
            <a:r>
              <a:rPr lang="en"/>
              <a:t>°C</a:t>
            </a:r>
            <a:r>
              <a:rPr lang="en">
                <a:solidFill>
                  <a:schemeClr val="dk1"/>
                </a:solidFill>
                <a:highlight>
                  <a:srgbClr val="FFFFFF"/>
                </a:highlight>
                <a:latin typeface="Verdana"/>
                <a:ea typeface="Verdana"/>
                <a:cs typeface="Verdana"/>
                <a:sym typeface="Verdana"/>
              </a:rPr>
              <a:t> for how much water?</a:t>
            </a:r>
          </a:p>
          <a:p>
            <a:pPr lvl="0" rtl="0">
              <a:spcBef>
                <a:spcPts val="0"/>
              </a:spcBef>
              <a:buNone/>
            </a:pPr>
            <a:r>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9" name="Shape 179"/>
        <p:cNvGrpSpPr/>
        <p:nvPr/>
      </p:nvGrpSpPr>
      <p:grpSpPr>
        <a:xfrm>
          <a:off x="0" y="0"/>
          <a:ext cx="0" cy="0"/>
          <a:chOff x="0" y="0"/>
          <a:chExt cx="0" cy="0"/>
        </a:xfrm>
      </p:grpSpPr>
      <p:sp>
        <p:nvSpPr>
          <p:cNvPr id="180" name="Shape 180"/>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rtl="0">
              <a:spcBef>
                <a:spcPts val="0"/>
              </a:spcBef>
              <a:buNone/>
            </a:pPr>
            <a:r>
              <a:t/>
            </a:r>
            <a:endParaRPr/>
          </a:p>
        </p:txBody>
      </p:sp>
      <p:sp>
        <p:nvSpPr>
          <p:cNvPr id="181" name="Shape 181"/>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5" name="Shape 185"/>
        <p:cNvGrpSpPr/>
        <p:nvPr/>
      </p:nvGrpSpPr>
      <p:grpSpPr>
        <a:xfrm>
          <a:off x="0" y="0"/>
          <a:ext cx="0" cy="0"/>
          <a:chOff x="0" y="0"/>
          <a:chExt cx="0" cy="0"/>
        </a:xfrm>
      </p:grpSpPr>
      <p:sp>
        <p:nvSpPr>
          <p:cNvPr id="186" name="Shape 186"/>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rtl="0">
              <a:spcBef>
                <a:spcPts val="0"/>
              </a:spcBef>
              <a:buNone/>
            </a:pPr>
            <a:r>
              <a:rPr lang="en"/>
              <a:t>#11</a:t>
            </a:r>
          </a:p>
        </p:txBody>
      </p:sp>
      <p:sp>
        <p:nvSpPr>
          <p:cNvPr id="187" name="Shape 187"/>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spcBef>
                <a:spcPts val="0"/>
              </a:spcBef>
              <a:buNone/>
            </a:pPr>
            <a:r>
              <a:rPr lang="en">
                <a:solidFill>
                  <a:schemeClr val="dk1"/>
                </a:solidFill>
                <a:highlight>
                  <a:srgbClr val="FFFFFF"/>
                </a:highlight>
                <a:latin typeface="Verdana"/>
                <a:ea typeface="Verdana"/>
                <a:cs typeface="Verdana"/>
                <a:sym typeface="Verdana"/>
              </a:rPr>
              <a:t>A 4.2 g lead bullet moving at 275 m/s strikes a steel plate and stops. The specific heat of lead is 130 J/Kg </a:t>
            </a:r>
            <a:r>
              <a:rPr lang="en"/>
              <a:t>°C. </a:t>
            </a:r>
            <a:r>
              <a:rPr lang="en">
                <a:solidFill>
                  <a:schemeClr val="dk1"/>
                </a:solidFill>
                <a:highlight>
                  <a:srgbClr val="FFFFFF"/>
                </a:highlight>
                <a:latin typeface="Verdana"/>
                <a:ea typeface="Verdana"/>
                <a:cs typeface="Verdana"/>
                <a:sym typeface="Verdana"/>
              </a:rPr>
              <a:t> If all the kinetic energy is converted to thermal energy and none leaves the bullet, what is its temperature change?</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1" name="Shape 191"/>
        <p:cNvGrpSpPr/>
        <p:nvPr/>
      </p:nvGrpSpPr>
      <p:grpSpPr>
        <a:xfrm>
          <a:off x="0" y="0"/>
          <a:ext cx="0" cy="0"/>
          <a:chOff x="0" y="0"/>
          <a:chExt cx="0" cy="0"/>
        </a:xfrm>
      </p:grpSpPr>
      <p:sp>
        <p:nvSpPr>
          <p:cNvPr id="192" name="Shape 192"/>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rtl="0">
              <a:spcBef>
                <a:spcPts val="0"/>
              </a:spcBef>
              <a:buNone/>
            </a:pPr>
            <a:r>
              <a:t/>
            </a:r>
            <a:endParaRPr/>
          </a:p>
        </p:txBody>
      </p:sp>
      <p:sp>
        <p:nvSpPr>
          <p:cNvPr id="193" name="Shape 193"/>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7" name="Shape 197"/>
        <p:cNvGrpSpPr/>
        <p:nvPr/>
      </p:nvGrpSpPr>
      <p:grpSpPr>
        <a:xfrm>
          <a:off x="0" y="0"/>
          <a:ext cx="0" cy="0"/>
          <a:chOff x="0" y="0"/>
          <a:chExt cx="0" cy="0"/>
        </a:xfrm>
      </p:grpSpPr>
      <p:sp>
        <p:nvSpPr>
          <p:cNvPr id="198" name="Shape 198"/>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                       HEAT TRANSFER LAB</a:t>
            </a:r>
          </a:p>
        </p:txBody>
      </p:sp>
      <p:sp>
        <p:nvSpPr>
          <p:cNvPr id="199" name="Shape 199"/>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228600" lvl="0" marL="457200" rtl="0">
              <a:spcBef>
                <a:spcPts val="0"/>
              </a:spcBef>
            </a:pPr>
            <a:r>
              <a:rPr lang="en"/>
              <a:t>COMPLETE PART A  ( THINKING QUESTIONS)</a:t>
            </a:r>
          </a:p>
          <a:p>
            <a:pPr lvl="0" rtl="0">
              <a:spcBef>
                <a:spcPts val="0"/>
              </a:spcBef>
              <a:buNone/>
            </a:pPr>
            <a:r>
              <a:t/>
            </a:r>
            <a:endParaRPr/>
          </a:p>
          <a:p>
            <a:pPr lvl="0" rtl="0">
              <a:spcBef>
                <a:spcPts val="0"/>
              </a:spcBef>
              <a:buNone/>
            </a:pPr>
            <a:r>
              <a:rPr lang="en"/>
              <a:t>…………………..5 MINUTES AND 28 SECONDS</a:t>
            </a:r>
          </a:p>
          <a:p>
            <a:pPr lvl="0" rtl="0">
              <a:spcBef>
                <a:spcPts val="0"/>
              </a:spcBef>
              <a:buNone/>
            </a:pPr>
            <a:r>
              <a:rPr lang="en"/>
              <a:t>INDEPENDENT WORK</a:t>
            </a:r>
          </a:p>
          <a:p>
            <a:pPr lvl="0" rtl="0">
              <a:spcBef>
                <a:spcPts val="0"/>
              </a:spcBef>
              <a:buNone/>
            </a:pPr>
            <a:r>
              <a:t/>
            </a:r>
            <a:endParaRPr/>
          </a:p>
          <a:p>
            <a:pPr lvl="0">
              <a:spcBef>
                <a:spcPts val="0"/>
              </a:spcBef>
              <a:buNone/>
            </a:pPr>
            <a:r>
              <a:rPr lang="en"/>
              <a:t>YOU ARE WORKING </a:t>
            </a:r>
            <a:r>
              <a:rPr lang="en" u="sng"/>
              <a:t>SILENTLY</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9">
                                            <p:txEl>
                                              <p:pRg end="0" st="0"/>
                                            </p:txEl>
                                          </p:spTgt>
                                        </p:tgtEl>
                                        <p:attrNameLst>
                                          <p:attrName>style.visibility</p:attrName>
                                        </p:attrNameLst>
                                      </p:cBhvr>
                                      <p:to>
                                        <p:strVal val="visible"/>
                                      </p:to>
                                    </p:set>
                                    <p:animEffect filter="fade" transition="in">
                                      <p:cBhvr>
                                        <p:cTn dur="1000"/>
                                        <p:tgtEl>
                                          <p:spTgt spid="19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9">
                                            <p:txEl>
                                              <p:pRg end="1" st="1"/>
                                            </p:txEl>
                                          </p:spTgt>
                                        </p:tgtEl>
                                        <p:attrNameLst>
                                          <p:attrName>style.visibility</p:attrName>
                                        </p:attrNameLst>
                                      </p:cBhvr>
                                      <p:to>
                                        <p:strVal val="visible"/>
                                      </p:to>
                                    </p:set>
                                    <p:animEffect filter="fade" transition="in">
                                      <p:cBhvr>
                                        <p:cTn dur="1000"/>
                                        <p:tgtEl>
                                          <p:spTgt spid="19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9">
                                            <p:txEl>
                                              <p:pRg end="2" st="2"/>
                                            </p:txEl>
                                          </p:spTgt>
                                        </p:tgtEl>
                                        <p:attrNameLst>
                                          <p:attrName>style.visibility</p:attrName>
                                        </p:attrNameLst>
                                      </p:cBhvr>
                                      <p:to>
                                        <p:strVal val="visible"/>
                                      </p:to>
                                    </p:set>
                                    <p:animEffect filter="fade" transition="in">
                                      <p:cBhvr>
                                        <p:cTn dur="1000"/>
                                        <p:tgtEl>
                                          <p:spTgt spid="19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9">
                                            <p:txEl>
                                              <p:pRg end="3" st="3"/>
                                            </p:txEl>
                                          </p:spTgt>
                                        </p:tgtEl>
                                        <p:attrNameLst>
                                          <p:attrName>style.visibility</p:attrName>
                                        </p:attrNameLst>
                                      </p:cBhvr>
                                      <p:to>
                                        <p:strVal val="visible"/>
                                      </p:to>
                                    </p:set>
                                    <p:animEffect filter="fade" transition="in">
                                      <p:cBhvr>
                                        <p:cTn dur="1000"/>
                                        <p:tgtEl>
                                          <p:spTgt spid="199">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9">
                                            <p:txEl>
                                              <p:pRg end="4" st="4"/>
                                            </p:txEl>
                                          </p:spTgt>
                                        </p:tgtEl>
                                        <p:attrNameLst>
                                          <p:attrName>style.visibility</p:attrName>
                                        </p:attrNameLst>
                                      </p:cBhvr>
                                      <p:to>
                                        <p:strVal val="visible"/>
                                      </p:to>
                                    </p:set>
                                    <p:animEffect filter="fade" transition="in">
                                      <p:cBhvr>
                                        <p:cTn dur="1000"/>
                                        <p:tgtEl>
                                          <p:spTgt spid="199">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9">
                                            <p:txEl>
                                              <p:pRg end="5" st="5"/>
                                            </p:txEl>
                                          </p:spTgt>
                                        </p:tgtEl>
                                        <p:attrNameLst>
                                          <p:attrName>style.visibility</p:attrName>
                                        </p:attrNameLst>
                                      </p:cBhvr>
                                      <p:to>
                                        <p:strVal val="visible"/>
                                      </p:to>
                                    </p:set>
                                    <p:animEffect filter="fade" transition="in">
                                      <p:cBhvr>
                                        <p:cTn dur="1000"/>
                                        <p:tgtEl>
                                          <p:spTgt spid="199">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9"/>
                                        </p:tgtEl>
                                        <p:attrNameLst>
                                          <p:attrName>style.visibility</p:attrName>
                                        </p:attrNameLst>
                                      </p:cBhvr>
                                      <p:to>
                                        <p:strVal val="visible"/>
                                      </p:to>
                                    </p:set>
                                    <p:animEffect filter="fade" transition="in">
                                      <p:cBhvr>
                                        <p:cTn dur="1000"/>
                                        <p:tgtEl>
                                          <p:spTgt spid="19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3" name="Shape 203"/>
        <p:cNvGrpSpPr/>
        <p:nvPr/>
      </p:nvGrpSpPr>
      <p:grpSpPr>
        <a:xfrm>
          <a:off x="0" y="0"/>
          <a:ext cx="0" cy="0"/>
          <a:chOff x="0" y="0"/>
          <a:chExt cx="0" cy="0"/>
        </a:xfrm>
      </p:grpSpPr>
      <p:sp>
        <p:nvSpPr>
          <p:cNvPr id="204" name="Shape 204"/>
          <p:cNvSpPr txBox="1"/>
          <p:nvPr>
            <p:ph type="title"/>
          </p:nvPr>
        </p:nvSpPr>
        <p:spPr>
          <a:xfrm>
            <a:off x="311700" y="106375"/>
            <a:ext cx="8520600" cy="572700"/>
          </a:xfrm>
          <a:prstGeom prst="rect">
            <a:avLst/>
          </a:prstGeom>
        </p:spPr>
        <p:txBody>
          <a:bodyPr anchorCtr="0" anchor="t" bIns="91425" lIns="91425" rIns="91425" wrap="square" tIns="91425">
            <a:noAutofit/>
          </a:bodyPr>
          <a:lstStyle/>
          <a:p>
            <a:pPr lvl="0" rtl="0">
              <a:spcBef>
                <a:spcPts val="0"/>
              </a:spcBef>
              <a:buNone/>
            </a:pPr>
            <a:r>
              <a:rPr lang="en"/>
              <a:t>Read MANTLE CONVECTION : INDEPENDENT</a:t>
            </a:r>
          </a:p>
        </p:txBody>
      </p:sp>
      <p:sp>
        <p:nvSpPr>
          <p:cNvPr id="205" name="Shape 205"/>
          <p:cNvSpPr txBox="1"/>
          <p:nvPr>
            <p:ph idx="1" type="body"/>
          </p:nvPr>
        </p:nvSpPr>
        <p:spPr>
          <a:xfrm>
            <a:off x="198825" y="743250"/>
            <a:ext cx="8633400" cy="4400100"/>
          </a:xfrm>
          <a:prstGeom prst="rect">
            <a:avLst/>
          </a:prstGeom>
        </p:spPr>
        <p:txBody>
          <a:bodyPr anchorCtr="0" anchor="t" bIns="91425" lIns="91425" rIns="91425" wrap="square" tIns="91425">
            <a:noAutofit/>
          </a:bodyPr>
          <a:lstStyle/>
          <a:p>
            <a:pPr lvl="0" rtl="0">
              <a:lnSpc>
                <a:spcPct val="100000"/>
              </a:lnSpc>
              <a:spcBef>
                <a:spcPts val="0"/>
              </a:spcBef>
              <a:spcAft>
                <a:spcPts val="0"/>
              </a:spcAft>
              <a:buClr>
                <a:schemeClr val="dk1"/>
              </a:buClr>
              <a:buSzPct val="61111"/>
              <a:buFont typeface="Arial"/>
              <a:buNone/>
            </a:pPr>
            <a:r>
              <a:rPr b="1" lang="en">
                <a:solidFill>
                  <a:schemeClr val="dk1"/>
                </a:solidFill>
                <a:latin typeface="Georgia"/>
                <a:ea typeface="Georgia"/>
                <a:cs typeface="Georgia"/>
                <a:sym typeface="Georgia"/>
              </a:rPr>
              <a:t>Annotate the Text </a:t>
            </a:r>
          </a:p>
          <a:p>
            <a:pPr lvl="0" rtl="0">
              <a:lnSpc>
                <a:spcPct val="100000"/>
              </a:lnSpc>
              <a:spcBef>
                <a:spcPts val="0"/>
              </a:spcBef>
              <a:spcAft>
                <a:spcPts val="0"/>
              </a:spcAft>
              <a:buClr>
                <a:schemeClr val="dk1"/>
              </a:buClr>
              <a:buSzPct val="61111"/>
              <a:buFont typeface="Arial"/>
              <a:buNone/>
            </a:pPr>
            <a:r>
              <a:t/>
            </a:r>
            <a:endParaRPr>
              <a:solidFill>
                <a:schemeClr val="dk1"/>
              </a:solidFill>
              <a:latin typeface="Georgia"/>
              <a:ea typeface="Georgia"/>
              <a:cs typeface="Georgia"/>
              <a:sym typeface="Georgia"/>
            </a:endParaRPr>
          </a:p>
          <a:p>
            <a:pPr lvl="0" rtl="0">
              <a:lnSpc>
                <a:spcPct val="100000"/>
              </a:lnSpc>
              <a:spcBef>
                <a:spcPts val="0"/>
              </a:spcBef>
              <a:spcAft>
                <a:spcPts val="0"/>
              </a:spcAft>
              <a:buNone/>
            </a:pPr>
            <a:r>
              <a:rPr lang="en">
                <a:solidFill>
                  <a:schemeClr val="dk1"/>
                </a:solidFill>
                <a:latin typeface="Georgia"/>
                <a:ea typeface="Georgia"/>
                <a:cs typeface="Georgia"/>
                <a:sym typeface="Georgia"/>
              </a:rPr>
              <a:t>1. </a:t>
            </a:r>
            <a:r>
              <a:rPr lang="en">
                <a:solidFill>
                  <a:schemeClr val="dk1"/>
                </a:solidFill>
                <a:highlight>
                  <a:srgbClr val="FFFF00"/>
                </a:highlight>
                <a:latin typeface="Georgia"/>
                <a:ea typeface="Georgia"/>
                <a:cs typeface="Georgia"/>
                <a:sym typeface="Georgia"/>
              </a:rPr>
              <a:t>Highlight</a:t>
            </a:r>
            <a:r>
              <a:rPr lang="en">
                <a:solidFill>
                  <a:schemeClr val="dk1"/>
                </a:solidFill>
                <a:latin typeface="Georgia"/>
                <a:ea typeface="Georgia"/>
                <a:cs typeface="Georgia"/>
                <a:sym typeface="Georgia"/>
              </a:rPr>
              <a:t>, circle           or </a:t>
            </a:r>
            <a:r>
              <a:rPr lang="en" u="sng">
                <a:solidFill>
                  <a:schemeClr val="dk1"/>
                </a:solidFill>
                <a:latin typeface="Georgia"/>
                <a:ea typeface="Georgia"/>
                <a:cs typeface="Georgia"/>
                <a:sym typeface="Georgia"/>
              </a:rPr>
              <a:t>underline</a:t>
            </a:r>
            <a:r>
              <a:rPr lang="en">
                <a:solidFill>
                  <a:schemeClr val="dk1"/>
                </a:solidFill>
                <a:latin typeface="Georgia"/>
                <a:ea typeface="Georgia"/>
                <a:cs typeface="Georgia"/>
                <a:sym typeface="Georgia"/>
              </a:rPr>
              <a:t> important information.</a:t>
            </a:r>
          </a:p>
          <a:p>
            <a:pPr lvl="0" rtl="0">
              <a:lnSpc>
                <a:spcPct val="100000"/>
              </a:lnSpc>
              <a:spcBef>
                <a:spcPts val="0"/>
              </a:spcBef>
              <a:spcAft>
                <a:spcPts val="0"/>
              </a:spcAft>
              <a:buNone/>
            </a:pPr>
            <a:r>
              <a:t/>
            </a:r>
            <a:endParaRPr>
              <a:solidFill>
                <a:schemeClr val="dk1"/>
              </a:solidFill>
              <a:latin typeface="Georgia"/>
              <a:ea typeface="Georgia"/>
              <a:cs typeface="Georgia"/>
              <a:sym typeface="Georgia"/>
            </a:endParaRPr>
          </a:p>
          <a:p>
            <a:pPr lvl="0" rtl="0">
              <a:lnSpc>
                <a:spcPct val="100000"/>
              </a:lnSpc>
              <a:spcBef>
                <a:spcPts val="0"/>
              </a:spcBef>
              <a:spcAft>
                <a:spcPts val="0"/>
              </a:spcAft>
              <a:buClr>
                <a:schemeClr val="dk1"/>
              </a:buClr>
              <a:buSzPct val="61111"/>
              <a:buFont typeface="Arial"/>
              <a:buNone/>
            </a:pPr>
            <a:r>
              <a:rPr lang="en">
                <a:solidFill>
                  <a:schemeClr val="dk1"/>
                </a:solidFill>
                <a:latin typeface="Georgia"/>
                <a:ea typeface="Georgia"/>
                <a:cs typeface="Georgia"/>
                <a:sym typeface="Georgia"/>
              </a:rPr>
              <a:t>2. Write your comments and questions in the margin.</a:t>
            </a:r>
          </a:p>
          <a:p>
            <a:pPr lvl="0" rtl="0">
              <a:lnSpc>
                <a:spcPct val="100000"/>
              </a:lnSpc>
              <a:spcBef>
                <a:spcPts val="0"/>
              </a:spcBef>
              <a:spcAft>
                <a:spcPts val="0"/>
              </a:spcAft>
              <a:buClr>
                <a:schemeClr val="dk1"/>
              </a:buClr>
              <a:buSzPct val="100000"/>
              <a:buFont typeface="Arial"/>
              <a:buNone/>
            </a:pPr>
            <a:r>
              <a:t/>
            </a:r>
            <a:endParaRPr sz="1100">
              <a:solidFill>
                <a:schemeClr val="dk1"/>
              </a:solidFill>
              <a:latin typeface="Georgia"/>
              <a:ea typeface="Georgia"/>
              <a:cs typeface="Georgia"/>
              <a:sym typeface="Georgia"/>
            </a:endParaRPr>
          </a:p>
          <a:p>
            <a:pPr lvl="0" rtl="0">
              <a:spcBef>
                <a:spcPts val="0"/>
              </a:spcBef>
              <a:buNone/>
            </a:pPr>
            <a:r>
              <a:rPr lang="en"/>
              <a:t>3. </a:t>
            </a:r>
            <a:r>
              <a:rPr lang="en">
                <a:solidFill>
                  <a:schemeClr val="dk1"/>
                </a:solidFill>
                <a:latin typeface="Georgia"/>
                <a:ea typeface="Georgia"/>
                <a:cs typeface="Georgia"/>
                <a:sym typeface="Georgia"/>
              </a:rPr>
              <a:t>Use symbols to mark the text :   !   Interesting     ?  Confusing</a:t>
            </a:r>
          </a:p>
          <a:p>
            <a:pPr lvl="0" rtl="0">
              <a:spcBef>
                <a:spcPts val="0"/>
              </a:spcBef>
              <a:buNone/>
            </a:pPr>
            <a:r>
              <a:rPr lang="en">
                <a:solidFill>
                  <a:schemeClr val="dk1"/>
                </a:solidFill>
                <a:latin typeface="Georgia"/>
                <a:ea typeface="Georgia"/>
                <a:cs typeface="Georgia"/>
                <a:sym typeface="Georgia"/>
              </a:rPr>
              <a:t>4. </a:t>
            </a:r>
            <a:r>
              <a:rPr b="1" lang="en">
                <a:solidFill>
                  <a:schemeClr val="dk1"/>
                </a:solidFill>
                <a:latin typeface="Georgia"/>
                <a:ea typeface="Georgia"/>
                <a:cs typeface="Georgia"/>
                <a:sym typeface="Georgia"/>
              </a:rPr>
              <a:t>Criteria for success: </a:t>
            </a:r>
            <a:r>
              <a:rPr lang="en">
                <a:solidFill>
                  <a:schemeClr val="dk1"/>
                </a:solidFill>
                <a:latin typeface="Georgia"/>
                <a:ea typeface="Georgia"/>
                <a:cs typeface="Georgia"/>
                <a:sym typeface="Georgia"/>
              </a:rPr>
              <a:t>A level 4 will do all of the following:</a:t>
            </a:r>
          </a:p>
          <a:p>
            <a:pPr indent="-228600" lvl="0" marL="457200" rtl="0">
              <a:lnSpc>
                <a:spcPct val="100000"/>
              </a:lnSpc>
              <a:spcBef>
                <a:spcPts val="0"/>
              </a:spcBef>
              <a:spcAft>
                <a:spcPts val="0"/>
              </a:spcAft>
              <a:buClr>
                <a:schemeClr val="dk1"/>
              </a:buClr>
              <a:buFont typeface="Georgia"/>
              <a:buChar char="●"/>
            </a:pPr>
            <a:r>
              <a:rPr lang="en">
                <a:solidFill>
                  <a:schemeClr val="dk1"/>
                </a:solidFill>
                <a:latin typeface="Georgia"/>
                <a:ea typeface="Georgia"/>
                <a:cs typeface="Georgia"/>
                <a:sym typeface="Georgia"/>
              </a:rPr>
              <a:t>Annotations are found throughout the reading, equaling about 1 per paragraph.</a:t>
            </a:r>
          </a:p>
          <a:p>
            <a:pPr indent="-228600" lvl="0" marL="457200" rtl="0">
              <a:lnSpc>
                <a:spcPct val="100000"/>
              </a:lnSpc>
              <a:spcBef>
                <a:spcPts val="0"/>
              </a:spcBef>
              <a:spcAft>
                <a:spcPts val="0"/>
              </a:spcAft>
              <a:buClr>
                <a:schemeClr val="dk1"/>
              </a:buClr>
              <a:buFont typeface="Georgia"/>
              <a:buChar char="●"/>
            </a:pPr>
            <a:r>
              <a:rPr lang="en">
                <a:solidFill>
                  <a:schemeClr val="dk1"/>
                </a:solidFill>
                <a:latin typeface="Georgia"/>
                <a:ea typeface="Georgia"/>
                <a:cs typeface="Georgia"/>
                <a:sym typeface="Georgia"/>
              </a:rPr>
              <a:t>Keywords AND ideas are highlighted.</a:t>
            </a:r>
          </a:p>
          <a:p>
            <a:pPr indent="-228600" lvl="0" marL="457200" rtl="0">
              <a:lnSpc>
                <a:spcPct val="100000"/>
              </a:lnSpc>
              <a:spcBef>
                <a:spcPts val="0"/>
              </a:spcBef>
              <a:spcAft>
                <a:spcPts val="0"/>
              </a:spcAft>
              <a:buClr>
                <a:schemeClr val="dk1"/>
              </a:buClr>
              <a:buFont typeface="Georgia"/>
              <a:buChar char="●"/>
            </a:pPr>
            <a:r>
              <a:rPr lang="en">
                <a:solidFill>
                  <a:schemeClr val="dk1"/>
                </a:solidFill>
                <a:latin typeface="Georgia"/>
                <a:ea typeface="Georgia"/>
                <a:cs typeface="Georgia"/>
                <a:sym typeface="Georgia"/>
              </a:rPr>
              <a:t>Additional questions/interactions with the text are written.</a:t>
            </a:r>
          </a:p>
          <a:p>
            <a:pPr indent="-228600" lvl="0" marL="457200" rtl="0">
              <a:lnSpc>
                <a:spcPct val="100000"/>
              </a:lnSpc>
              <a:spcBef>
                <a:spcPts val="0"/>
              </a:spcBef>
              <a:spcAft>
                <a:spcPts val="0"/>
              </a:spcAft>
              <a:buClr>
                <a:schemeClr val="dk1"/>
              </a:buClr>
              <a:buFont typeface="Georgia"/>
              <a:buChar char="●"/>
            </a:pPr>
            <a:r>
              <a:rPr lang="en">
                <a:solidFill>
                  <a:schemeClr val="dk1"/>
                </a:solidFill>
                <a:latin typeface="Georgia"/>
                <a:ea typeface="Georgia"/>
                <a:cs typeface="Georgia"/>
                <a:sym typeface="Georgia"/>
              </a:rPr>
              <a:t>Any responses are written neatly &amp; in complete sentences, is detailed and is written in own words.</a:t>
            </a:r>
          </a:p>
          <a:p>
            <a:pPr lvl="0" rtl="0">
              <a:lnSpc>
                <a:spcPct val="100000"/>
              </a:lnSpc>
              <a:spcBef>
                <a:spcPts val="0"/>
              </a:spcBef>
              <a:spcAft>
                <a:spcPts val="0"/>
              </a:spcAft>
              <a:buClr>
                <a:schemeClr val="dk1"/>
              </a:buClr>
              <a:buSzPct val="61111"/>
              <a:buFont typeface="Arial"/>
              <a:buNone/>
            </a:pPr>
            <a:r>
              <a:t/>
            </a:r>
            <a:endParaRPr>
              <a:solidFill>
                <a:schemeClr val="dk1"/>
              </a:solidFill>
              <a:latin typeface="Georgia"/>
              <a:ea typeface="Georgia"/>
              <a:cs typeface="Georgia"/>
              <a:sym typeface="Georgia"/>
            </a:endParaRPr>
          </a:p>
          <a:p>
            <a:pPr lvl="0" rtl="0">
              <a:spcBef>
                <a:spcPts val="0"/>
              </a:spcBef>
              <a:buNone/>
            </a:pPr>
            <a:r>
              <a:t/>
            </a:r>
            <a:endParaRPr>
              <a:solidFill>
                <a:schemeClr val="dk1"/>
              </a:solidFill>
              <a:latin typeface="Georgia"/>
              <a:ea typeface="Georgia"/>
              <a:cs typeface="Georgia"/>
              <a:sym typeface="Georgia"/>
            </a:endParaRPr>
          </a:p>
        </p:txBody>
      </p:sp>
      <p:sp>
        <p:nvSpPr>
          <p:cNvPr id="206" name="Shape 206"/>
          <p:cNvSpPr/>
          <p:nvPr/>
        </p:nvSpPr>
        <p:spPr>
          <a:xfrm>
            <a:off x="2271875" y="1439350"/>
            <a:ext cx="437400" cy="169200"/>
          </a:xfrm>
          <a:prstGeom prst="ellipse">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205">
                                            <p:txEl>
                                              <p:pRg end="0" st="0"/>
                                            </p:txEl>
                                          </p:spTgt>
                                        </p:tgtEl>
                                        <p:attrNameLst>
                                          <p:attrName>style.visibility</p:attrName>
                                        </p:attrNameLst>
                                      </p:cBhvr>
                                      <p:to>
                                        <p:strVal val="visible"/>
                                      </p:to>
                                    </p:set>
                                    <p:anim calcmode="lin" valueType="num">
                                      <p:cBhvr additive="base">
                                        <p:cTn dur="1000"/>
                                        <p:tgtEl>
                                          <p:spTgt spid="205">
                                            <p:txEl>
                                              <p:pRg end="0" st="0"/>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205">
                                            <p:txEl>
                                              <p:pRg end="1" st="1"/>
                                            </p:txEl>
                                          </p:spTgt>
                                        </p:tgtEl>
                                        <p:attrNameLst>
                                          <p:attrName>style.visibility</p:attrName>
                                        </p:attrNameLst>
                                      </p:cBhvr>
                                      <p:to>
                                        <p:strVal val="visible"/>
                                      </p:to>
                                    </p:set>
                                    <p:anim calcmode="lin" valueType="num">
                                      <p:cBhvr additive="base">
                                        <p:cTn dur="1000"/>
                                        <p:tgtEl>
                                          <p:spTgt spid="205">
                                            <p:txEl>
                                              <p:pRg end="1" st="1"/>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205">
                                            <p:txEl>
                                              <p:pRg end="2" st="2"/>
                                            </p:txEl>
                                          </p:spTgt>
                                        </p:tgtEl>
                                        <p:attrNameLst>
                                          <p:attrName>style.visibility</p:attrName>
                                        </p:attrNameLst>
                                      </p:cBhvr>
                                      <p:to>
                                        <p:strVal val="visible"/>
                                      </p:to>
                                    </p:set>
                                    <p:anim calcmode="lin" valueType="num">
                                      <p:cBhvr additive="base">
                                        <p:cTn dur="1000"/>
                                        <p:tgtEl>
                                          <p:spTgt spid="205">
                                            <p:txEl>
                                              <p:pRg end="2" st="2"/>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205">
                                            <p:txEl>
                                              <p:pRg end="3" st="3"/>
                                            </p:txEl>
                                          </p:spTgt>
                                        </p:tgtEl>
                                        <p:attrNameLst>
                                          <p:attrName>style.visibility</p:attrName>
                                        </p:attrNameLst>
                                      </p:cBhvr>
                                      <p:to>
                                        <p:strVal val="visible"/>
                                      </p:to>
                                    </p:set>
                                    <p:anim calcmode="lin" valueType="num">
                                      <p:cBhvr additive="base">
                                        <p:cTn dur="1000"/>
                                        <p:tgtEl>
                                          <p:spTgt spid="205">
                                            <p:txEl>
                                              <p:pRg end="3" st="3"/>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205">
                                            <p:txEl>
                                              <p:pRg end="4" st="4"/>
                                            </p:txEl>
                                          </p:spTgt>
                                        </p:tgtEl>
                                        <p:attrNameLst>
                                          <p:attrName>style.visibility</p:attrName>
                                        </p:attrNameLst>
                                      </p:cBhvr>
                                      <p:to>
                                        <p:strVal val="visible"/>
                                      </p:to>
                                    </p:set>
                                    <p:anim calcmode="lin" valueType="num">
                                      <p:cBhvr additive="base">
                                        <p:cTn dur="1000"/>
                                        <p:tgtEl>
                                          <p:spTgt spid="205">
                                            <p:txEl>
                                              <p:pRg end="4" st="4"/>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205">
                                            <p:txEl>
                                              <p:pRg end="5" st="5"/>
                                            </p:txEl>
                                          </p:spTgt>
                                        </p:tgtEl>
                                        <p:attrNameLst>
                                          <p:attrName>style.visibility</p:attrName>
                                        </p:attrNameLst>
                                      </p:cBhvr>
                                      <p:to>
                                        <p:strVal val="visible"/>
                                      </p:to>
                                    </p:set>
                                    <p:anim calcmode="lin" valueType="num">
                                      <p:cBhvr additive="base">
                                        <p:cTn dur="1000"/>
                                        <p:tgtEl>
                                          <p:spTgt spid="205">
                                            <p:txEl>
                                              <p:pRg end="5" st="5"/>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205">
                                            <p:txEl>
                                              <p:pRg end="6" st="6"/>
                                            </p:txEl>
                                          </p:spTgt>
                                        </p:tgtEl>
                                        <p:attrNameLst>
                                          <p:attrName>style.visibility</p:attrName>
                                        </p:attrNameLst>
                                      </p:cBhvr>
                                      <p:to>
                                        <p:strVal val="visible"/>
                                      </p:to>
                                    </p:set>
                                    <p:anim calcmode="lin" valueType="num">
                                      <p:cBhvr additive="base">
                                        <p:cTn dur="1000"/>
                                        <p:tgtEl>
                                          <p:spTgt spid="205">
                                            <p:txEl>
                                              <p:pRg end="6" st="6"/>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205">
                                            <p:txEl>
                                              <p:pRg end="7" st="7"/>
                                            </p:txEl>
                                          </p:spTgt>
                                        </p:tgtEl>
                                        <p:attrNameLst>
                                          <p:attrName>style.visibility</p:attrName>
                                        </p:attrNameLst>
                                      </p:cBhvr>
                                      <p:to>
                                        <p:strVal val="visible"/>
                                      </p:to>
                                    </p:set>
                                    <p:anim calcmode="lin" valueType="num">
                                      <p:cBhvr additive="base">
                                        <p:cTn dur="1000"/>
                                        <p:tgtEl>
                                          <p:spTgt spid="205">
                                            <p:txEl>
                                              <p:pRg end="7" st="7"/>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205">
                                            <p:txEl>
                                              <p:pRg end="8" st="8"/>
                                            </p:txEl>
                                          </p:spTgt>
                                        </p:tgtEl>
                                        <p:attrNameLst>
                                          <p:attrName>style.visibility</p:attrName>
                                        </p:attrNameLst>
                                      </p:cBhvr>
                                      <p:to>
                                        <p:strVal val="visible"/>
                                      </p:to>
                                    </p:set>
                                    <p:anim calcmode="lin" valueType="num">
                                      <p:cBhvr additive="base">
                                        <p:cTn dur="1000"/>
                                        <p:tgtEl>
                                          <p:spTgt spid="205">
                                            <p:txEl>
                                              <p:pRg end="8" st="8"/>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205">
                                            <p:txEl>
                                              <p:pRg end="9" st="9"/>
                                            </p:txEl>
                                          </p:spTgt>
                                        </p:tgtEl>
                                        <p:attrNameLst>
                                          <p:attrName>style.visibility</p:attrName>
                                        </p:attrNameLst>
                                      </p:cBhvr>
                                      <p:to>
                                        <p:strVal val="visible"/>
                                      </p:to>
                                    </p:set>
                                    <p:anim calcmode="lin" valueType="num">
                                      <p:cBhvr additive="base">
                                        <p:cTn dur="1000"/>
                                        <p:tgtEl>
                                          <p:spTgt spid="205">
                                            <p:txEl>
                                              <p:pRg end="9" st="9"/>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205">
                                            <p:txEl>
                                              <p:pRg end="10" st="10"/>
                                            </p:txEl>
                                          </p:spTgt>
                                        </p:tgtEl>
                                        <p:attrNameLst>
                                          <p:attrName>style.visibility</p:attrName>
                                        </p:attrNameLst>
                                      </p:cBhvr>
                                      <p:to>
                                        <p:strVal val="visible"/>
                                      </p:to>
                                    </p:set>
                                    <p:anim calcmode="lin" valueType="num">
                                      <p:cBhvr additive="base">
                                        <p:cTn dur="1000"/>
                                        <p:tgtEl>
                                          <p:spTgt spid="205">
                                            <p:txEl>
                                              <p:pRg end="10" st="10"/>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205">
                                            <p:txEl>
                                              <p:pRg end="11" st="11"/>
                                            </p:txEl>
                                          </p:spTgt>
                                        </p:tgtEl>
                                        <p:attrNameLst>
                                          <p:attrName>style.visibility</p:attrName>
                                        </p:attrNameLst>
                                      </p:cBhvr>
                                      <p:to>
                                        <p:strVal val="visible"/>
                                      </p:to>
                                    </p:set>
                                    <p:anim calcmode="lin" valueType="num">
                                      <p:cBhvr additive="base">
                                        <p:cTn dur="1000"/>
                                        <p:tgtEl>
                                          <p:spTgt spid="205">
                                            <p:txEl>
                                              <p:pRg end="11" st="11"/>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205">
                                            <p:txEl>
                                              <p:pRg end="12" st="12"/>
                                            </p:txEl>
                                          </p:spTgt>
                                        </p:tgtEl>
                                        <p:attrNameLst>
                                          <p:attrName>style.visibility</p:attrName>
                                        </p:attrNameLst>
                                      </p:cBhvr>
                                      <p:to>
                                        <p:strVal val="visible"/>
                                      </p:to>
                                    </p:set>
                                    <p:anim calcmode="lin" valueType="num">
                                      <p:cBhvr additive="base">
                                        <p:cTn dur="1000"/>
                                        <p:tgtEl>
                                          <p:spTgt spid="205">
                                            <p:txEl>
                                              <p:pRg end="12" st="12"/>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205">
                                            <p:txEl>
                                              <p:pRg end="13" st="13"/>
                                            </p:txEl>
                                          </p:spTgt>
                                        </p:tgtEl>
                                        <p:attrNameLst>
                                          <p:attrName>style.visibility</p:attrName>
                                        </p:attrNameLst>
                                      </p:cBhvr>
                                      <p:to>
                                        <p:strVal val="visible"/>
                                      </p:to>
                                    </p:set>
                                    <p:anim calcmode="lin" valueType="num">
                                      <p:cBhvr additive="base">
                                        <p:cTn dur="1000"/>
                                        <p:tgtEl>
                                          <p:spTgt spid="205">
                                            <p:txEl>
                                              <p:pRg end="13" st="13"/>
                                            </p:txEl>
                                          </p:spTgt>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0" name="Shape 210"/>
        <p:cNvGrpSpPr/>
        <p:nvPr/>
      </p:nvGrpSpPr>
      <p:grpSpPr>
        <a:xfrm>
          <a:off x="0" y="0"/>
          <a:ext cx="0" cy="0"/>
          <a:chOff x="0" y="0"/>
          <a:chExt cx="0" cy="0"/>
        </a:xfrm>
      </p:grpSpPr>
      <p:sp>
        <p:nvSpPr>
          <p:cNvPr id="211" name="Shape 211"/>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     PART B : COLLABORATIVE</a:t>
            </a:r>
          </a:p>
        </p:txBody>
      </p:sp>
      <p:sp>
        <p:nvSpPr>
          <p:cNvPr id="212" name="Shape 212"/>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rPr lang="en" sz="2400"/>
              <a:t> </a:t>
            </a:r>
            <a:r>
              <a:rPr lang="en" sz="2400"/>
              <a:t>In your groups, answer the guiding questions </a:t>
            </a:r>
          </a:p>
          <a:p>
            <a:pPr lvl="0" rtl="0">
              <a:spcBef>
                <a:spcPts val="0"/>
              </a:spcBef>
              <a:buNone/>
            </a:pPr>
            <a:r>
              <a:rPr lang="en" sz="2400"/>
              <a:t>Use notes, powerpoints, readings and project information packet</a:t>
            </a:r>
          </a:p>
          <a:p>
            <a:pPr lvl="0">
              <a:spcBef>
                <a:spcPts val="0"/>
              </a:spcBef>
              <a:buNone/>
            </a:pPr>
            <a:r>
              <a:rPr lang="en" sz="2400"/>
              <a:t>           (Everyone must write their own answers)</a:t>
            </a:r>
          </a:p>
          <a:p>
            <a:pPr lvl="0">
              <a:spcBef>
                <a:spcPts val="0"/>
              </a:spcBef>
              <a:buNone/>
            </a:pPr>
            <a:r>
              <a:rPr lang="en" sz="2400"/>
              <a:t>7 minutes and 25 seconds</a:t>
            </a:r>
          </a:p>
          <a:p>
            <a:pPr lvl="0">
              <a:spcBef>
                <a:spcPts val="0"/>
              </a:spcBef>
              <a:buNone/>
            </a:pPr>
            <a:r>
              <a:t/>
            </a:r>
            <a:endParaRPr sz="2400"/>
          </a:p>
          <a:p>
            <a:pPr lvl="0" rtl="0">
              <a:spcBef>
                <a:spcPts val="0"/>
              </a:spcBef>
              <a:buNone/>
            </a:pPr>
            <a:r>
              <a:t/>
            </a:r>
            <a:endParaRPr sz="2400"/>
          </a:p>
          <a:p>
            <a:pPr lvl="0" rtl="0">
              <a:spcBef>
                <a:spcPts val="0"/>
              </a:spcBef>
              <a:buNone/>
            </a:pPr>
            <a:r>
              <a:t/>
            </a:r>
            <a:endParaRPr sz="2400"/>
          </a:p>
          <a:p>
            <a:pPr lvl="0" rtl="0">
              <a:spcBef>
                <a:spcPts val="0"/>
              </a:spcBef>
              <a:buNone/>
            </a:pPr>
            <a:r>
              <a:t/>
            </a:r>
            <a:endParaRPr sz="240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6" name="Shape 216"/>
        <p:cNvGrpSpPr/>
        <p:nvPr/>
      </p:nvGrpSpPr>
      <p:grpSpPr>
        <a:xfrm>
          <a:off x="0" y="0"/>
          <a:ext cx="0" cy="0"/>
          <a:chOff x="0" y="0"/>
          <a:chExt cx="0" cy="0"/>
        </a:xfrm>
      </p:grpSpPr>
      <p:sp>
        <p:nvSpPr>
          <p:cNvPr id="217" name="Shape 217"/>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             EXPERIMENTAL DESIGN</a:t>
            </a:r>
          </a:p>
        </p:txBody>
      </p:sp>
      <p:sp>
        <p:nvSpPr>
          <p:cNvPr id="218" name="Shape 218"/>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rPr lang="en"/>
              <a:t>COLLABORATIVE : WORK IN YOUR LAB GROUPS</a:t>
            </a:r>
          </a:p>
          <a:p>
            <a:pPr lvl="0">
              <a:spcBef>
                <a:spcPts val="0"/>
              </a:spcBef>
              <a:buNone/>
            </a:pPr>
            <a:r>
              <a:t/>
            </a:r>
            <a:endParaRPr/>
          </a:p>
          <a:p>
            <a:pPr lvl="0">
              <a:spcBef>
                <a:spcPts val="0"/>
              </a:spcBef>
              <a:buNone/>
            </a:pPr>
            <a:r>
              <a:rPr lang="en"/>
              <a:t>DECIDE : MASS OR  DELTA T?</a:t>
            </a:r>
          </a:p>
          <a:p>
            <a:pPr lvl="0">
              <a:spcBef>
                <a:spcPts val="0"/>
              </a:spcBef>
              <a:buNone/>
            </a:pPr>
            <a:r>
              <a:rPr lang="en"/>
              <a:t>DECIDE: PROTOCOL</a:t>
            </a:r>
          </a:p>
          <a:p>
            <a:pPr lvl="0">
              <a:spcBef>
                <a:spcPts val="0"/>
              </a:spcBef>
              <a:buNone/>
            </a:pPr>
            <a:r>
              <a:rPr lang="en"/>
              <a:t>DECIDE: HYPOTHESIS</a:t>
            </a:r>
          </a:p>
          <a:p>
            <a:pPr lvl="0">
              <a:spcBef>
                <a:spcPts val="0"/>
              </a:spcBef>
              <a:buNone/>
            </a:pPr>
            <a:r>
              <a:rPr lang="en"/>
              <a:t>GET APPROVAL!!!</a:t>
            </a: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2" name="Shape 222"/>
        <p:cNvGrpSpPr/>
        <p:nvPr/>
      </p:nvGrpSpPr>
      <p:grpSpPr>
        <a:xfrm>
          <a:off x="0" y="0"/>
          <a:ext cx="0" cy="0"/>
          <a:chOff x="0" y="0"/>
          <a:chExt cx="0" cy="0"/>
        </a:xfrm>
      </p:grpSpPr>
      <p:sp>
        <p:nvSpPr>
          <p:cNvPr id="223" name="Shape 223"/>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 HOMEWORK : PROJECT REPORT ( PART 1) </a:t>
            </a:r>
          </a:p>
        </p:txBody>
      </p:sp>
      <p:sp>
        <p:nvSpPr>
          <p:cNvPr id="224" name="Shape 224"/>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rPr lang="en"/>
              <a:t>START :   PROJECT INTRO</a:t>
            </a:r>
          </a:p>
          <a:p>
            <a:pPr lvl="0">
              <a:spcBef>
                <a:spcPts val="0"/>
              </a:spcBef>
              <a:buNone/>
            </a:pPr>
            <a:r>
              <a:rPr lang="en"/>
              <a:t>COMPLETE:</a:t>
            </a:r>
          </a:p>
          <a:p>
            <a:pPr indent="-228600" lvl="0" marL="457200">
              <a:spcBef>
                <a:spcPts val="0"/>
              </a:spcBef>
              <a:buAutoNum type="arabicPeriod"/>
            </a:pPr>
            <a:r>
              <a:rPr lang="en"/>
              <a:t>LAB PROPOSAL </a:t>
            </a:r>
          </a:p>
          <a:p>
            <a:pPr lvl="0">
              <a:spcBef>
                <a:spcPts val="0"/>
              </a:spcBef>
              <a:buNone/>
            </a:pPr>
            <a:r>
              <a:t/>
            </a:r>
            <a:endParaRPr/>
          </a:p>
          <a:p>
            <a:pPr lvl="0">
              <a:spcBef>
                <a:spcPts val="0"/>
              </a:spcBef>
              <a:buNone/>
            </a:pPr>
            <a:r>
              <a:rPr lang="en"/>
              <a:t>2.     HYPOTHESIS</a:t>
            </a:r>
          </a:p>
          <a:p>
            <a:pPr lvl="0">
              <a:spcBef>
                <a:spcPts val="0"/>
              </a:spcBef>
              <a:buNone/>
            </a:pPr>
            <a:r>
              <a:t/>
            </a:r>
            <a:endParaRPr/>
          </a:p>
          <a:p>
            <a:pPr lvl="0">
              <a:spcBef>
                <a:spcPts val="0"/>
              </a:spcBef>
              <a:buNone/>
            </a:pPr>
            <a:r>
              <a:rPr lang="en"/>
              <a:t>3.    Final temperature problems on weebly</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Shape 66"/>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rtl="0">
              <a:spcBef>
                <a:spcPts val="0"/>
              </a:spcBef>
              <a:buNone/>
            </a:pPr>
            <a:r>
              <a:rPr lang="en"/>
              <a:t>#1</a:t>
            </a:r>
          </a:p>
        </p:txBody>
      </p:sp>
      <p:sp>
        <p:nvSpPr>
          <p:cNvPr id="67" name="Shape 67"/>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spcBef>
                <a:spcPts val="0"/>
              </a:spcBef>
              <a:buNone/>
            </a:pPr>
            <a:r>
              <a:rPr lang="en"/>
              <a:t>Let us determine the specific heat of a piece of lead (49.51 grams ). The lead is initially at 100 °C and is transferred to 50 mL water at 24.4 °C. When temperature stabilizes the final temperature of the system is 27.2 °C. Determine the specific heat of lead.</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Shape 72"/>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73" name="Shape 73"/>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Shape 78"/>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#2</a:t>
            </a:r>
          </a:p>
        </p:txBody>
      </p:sp>
      <p:sp>
        <p:nvSpPr>
          <p:cNvPr id="79" name="Shape 79"/>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rPr lang="en"/>
              <a:t>0.100 kg of an unknown metal at 94ºC is placed in 100. grams of water at 10.ºC. The final temperature of the metal and water are 17ºC. What is the heat capacity of the unknown metal?</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Shape 84"/>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85" name="Shape 85"/>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Shape 90"/>
          <p:cNvSpPr txBox="1"/>
          <p:nvPr>
            <p:ph idx="1" type="body"/>
          </p:nvPr>
        </p:nvSpPr>
        <p:spPr>
          <a:xfrm>
            <a:off x="280950" y="0"/>
            <a:ext cx="8582100" cy="4863600"/>
          </a:xfrm>
          <a:prstGeom prst="rect">
            <a:avLst/>
          </a:prstGeom>
        </p:spPr>
        <p:txBody>
          <a:bodyPr anchorCtr="0" anchor="t" bIns="91425" lIns="91425" rIns="91425" wrap="square" tIns="91425">
            <a:noAutofit/>
          </a:bodyPr>
          <a:lstStyle/>
          <a:p>
            <a:pPr lvl="0" rtl="0">
              <a:spcBef>
                <a:spcPts val="0"/>
              </a:spcBef>
              <a:buNone/>
            </a:pPr>
            <a:r>
              <a:rPr lang="en"/>
              <a:t>#3 Solve for specific heat of the metal from this data in a calorimeter:</a:t>
            </a:r>
          </a:p>
          <a:p>
            <a:pPr lvl="0" rtl="0">
              <a:spcBef>
                <a:spcPts val="0"/>
              </a:spcBef>
              <a:buNone/>
            </a:pPr>
            <a:r>
              <a:t/>
            </a:r>
            <a:endParaRPr/>
          </a:p>
          <a:p>
            <a:pPr lvl="0" rtl="0">
              <a:spcBef>
                <a:spcPts val="0"/>
              </a:spcBef>
              <a:buNone/>
            </a:pPr>
            <a:r>
              <a:t/>
            </a:r>
            <a:endParaRPr/>
          </a:p>
          <a:p>
            <a:pPr lvl="0" rtl="0">
              <a:spcBef>
                <a:spcPts val="0"/>
              </a:spcBef>
              <a:buNone/>
            </a:pPr>
            <a:r>
              <a:t/>
            </a:r>
            <a:endParaRPr/>
          </a:p>
          <a:p>
            <a:pPr lvl="0" rtl="0">
              <a:spcBef>
                <a:spcPts val="0"/>
              </a:spcBef>
              <a:buNone/>
            </a:pPr>
            <a:r>
              <a:rPr lang="en"/>
              <a:t>I</a:t>
            </a:r>
          </a:p>
        </p:txBody>
      </p:sp>
      <p:graphicFrame>
        <p:nvGraphicFramePr>
          <p:cNvPr id="91" name="Shape 91"/>
          <p:cNvGraphicFramePr/>
          <p:nvPr/>
        </p:nvGraphicFramePr>
        <p:xfrm>
          <a:off x="1253750" y="397275"/>
          <a:ext cx="3000000" cy="3000000"/>
        </p:xfrm>
        <a:graphic>
          <a:graphicData uri="http://schemas.openxmlformats.org/drawingml/2006/table">
            <a:tbl>
              <a:tblPr>
                <a:noFill/>
                <a:tableStyleId>{12BBEC55-6005-44AB-8C41-2E5D60AE49A8}</a:tableStyleId>
              </a:tblPr>
              <a:tblGrid>
                <a:gridCol w="3381875"/>
                <a:gridCol w="3381875"/>
              </a:tblGrid>
              <a:tr h="660700">
                <a:tc>
                  <a:txBody>
                    <a:bodyPr>
                      <a:noAutofit/>
                    </a:bodyPr>
                    <a:lstStyle/>
                    <a:p>
                      <a:pPr lvl="0" rtl="0">
                        <a:lnSpc>
                          <a:spcPct val="115000"/>
                        </a:lnSpc>
                        <a:spcBef>
                          <a:spcPts val="0"/>
                        </a:spcBef>
                        <a:spcAft>
                          <a:spcPts val="1600"/>
                        </a:spcAft>
                        <a:buClr>
                          <a:schemeClr val="dk1"/>
                        </a:buClr>
                        <a:buSzPct val="61111"/>
                        <a:buFont typeface="Arial"/>
                        <a:buNone/>
                      </a:pPr>
                      <a:r>
                        <a:rPr lang="en" sz="1800">
                          <a:solidFill>
                            <a:schemeClr val="dk2"/>
                          </a:solidFill>
                        </a:rPr>
                        <a:t>Mass of empty cup</a:t>
                      </a:r>
                    </a:p>
                  </a:txBody>
                  <a:tcPr marT="91425" marB="91425" marR="91425" marL="91425"/>
                </a:tc>
                <a:tc>
                  <a:txBody>
                    <a:bodyPr>
                      <a:noAutofit/>
                    </a:bodyPr>
                    <a:lstStyle/>
                    <a:p>
                      <a:pPr lvl="0" rtl="0">
                        <a:lnSpc>
                          <a:spcPct val="115000"/>
                        </a:lnSpc>
                        <a:spcBef>
                          <a:spcPts val="0"/>
                        </a:spcBef>
                        <a:spcAft>
                          <a:spcPts val="1600"/>
                        </a:spcAft>
                        <a:buClr>
                          <a:schemeClr val="dk1"/>
                        </a:buClr>
                        <a:buSzPct val="61111"/>
                        <a:buFont typeface="Arial"/>
                        <a:buNone/>
                      </a:pPr>
                      <a:r>
                        <a:rPr lang="en" sz="1800">
                          <a:solidFill>
                            <a:schemeClr val="dk2"/>
                          </a:solidFill>
                        </a:rPr>
                        <a:t>2.31 g</a:t>
                      </a:r>
                    </a:p>
                  </a:txBody>
                  <a:tcPr marT="91425" marB="91425" marR="91425" marL="91425"/>
                </a:tc>
              </a:tr>
              <a:tr h="660700">
                <a:tc>
                  <a:txBody>
                    <a:bodyPr>
                      <a:noAutofit/>
                    </a:bodyPr>
                    <a:lstStyle/>
                    <a:p>
                      <a:pPr lvl="0" rtl="0">
                        <a:lnSpc>
                          <a:spcPct val="115000"/>
                        </a:lnSpc>
                        <a:spcBef>
                          <a:spcPts val="0"/>
                        </a:spcBef>
                        <a:spcAft>
                          <a:spcPts val="1600"/>
                        </a:spcAft>
                        <a:buClr>
                          <a:schemeClr val="dk1"/>
                        </a:buClr>
                        <a:buSzPct val="61111"/>
                        <a:buFont typeface="Arial"/>
                        <a:buNone/>
                      </a:pPr>
                      <a:r>
                        <a:rPr lang="en" sz="1800">
                          <a:solidFill>
                            <a:schemeClr val="dk2"/>
                          </a:solidFill>
                        </a:rPr>
                        <a:t>Mass of cup + water</a:t>
                      </a:r>
                    </a:p>
                  </a:txBody>
                  <a:tcPr marT="91425" marB="91425" marR="91425" marL="91425"/>
                </a:tc>
                <a:tc>
                  <a:txBody>
                    <a:bodyPr>
                      <a:noAutofit/>
                    </a:bodyPr>
                    <a:lstStyle/>
                    <a:p>
                      <a:pPr lvl="0" rtl="0">
                        <a:lnSpc>
                          <a:spcPct val="115000"/>
                        </a:lnSpc>
                        <a:spcBef>
                          <a:spcPts val="0"/>
                        </a:spcBef>
                        <a:spcAft>
                          <a:spcPts val="1600"/>
                        </a:spcAft>
                        <a:buClr>
                          <a:schemeClr val="dk1"/>
                        </a:buClr>
                        <a:buSzPct val="61111"/>
                        <a:buFont typeface="Arial"/>
                        <a:buNone/>
                      </a:pPr>
                      <a:r>
                        <a:rPr lang="en" sz="1800">
                          <a:solidFill>
                            <a:schemeClr val="dk2"/>
                          </a:solidFill>
                        </a:rPr>
                        <a:t>180.89 g</a:t>
                      </a:r>
                    </a:p>
                  </a:txBody>
                  <a:tcPr marT="91425" marB="91425" marR="91425" marL="91425"/>
                </a:tc>
              </a:tr>
              <a:tr h="660700">
                <a:tc>
                  <a:txBody>
                    <a:bodyPr>
                      <a:noAutofit/>
                    </a:bodyPr>
                    <a:lstStyle/>
                    <a:p>
                      <a:pPr lvl="0" rtl="0">
                        <a:lnSpc>
                          <a:spcPct val="115000"/>
                        </a:lnSpc>
                        <a:spcBef>
                          <a:spcPts val="0"/>
                        </a:spcBef>
                        <a:spcAft>
                          <a:spcPts val="1600"/>
                        </a:spcAft>
                        <a:buClr>
                          <a:schemeClr val="dk1"/>
                        </a:buClr>
                        <a:buSzPct val="61111"/>
                        <a:buFont typeface="Arial"/>
                        <a:buNone/>
                      </a:pPr>
                      <a:r>
                        <a:rPr lang="en" sz="1800">
                          <a:solidFill>
                            <a:schemeClr val="dk2"/>
                          </a:solidFill>
                        </a:rPr>
                        <a:t>Mass of cup + water + metal</a:t>
                      </a:r>
                    </a:p>
                  </a:txBody>
                  <a:tcPr marT="91425" marB="91425" marR="91425" marL="91425"/>
                </a:tc>
                <a:tc>
                  <a:txBody>
                    <a:bodyPr>
                      <a:noAutofit/>
                    </a:bodyPr>
                    <a:lstStyle/>
                    <a:p>
                      <a:pPr lvl="0" rtl="0">
                        <a:lnSpc>
                          <a:spcPct val="115000"/>
                        </a:lnSpc>
                        <a:spcBef>
                          <a:spcPts val="0"/>
                        </a:spcBef>
                        <a:spcAft>
                          <a:spcPts val="1600"/>
                        </a:spcAft>
                        <a:buClr>
                          <a:schemeClr val="dk1"/>
                        </a:buClr>
                        <a:buSzPct val="61111"/>
                        <a:buFont typeface="Arial"/>
                        <a:buNone/>
                      </a:pPr>
                      <a:r>
                        <a:rPr lang="en" sz="1800">
                          <a:solidFill>
                            <a:schemeClr val="dk2"/>
                          </a:solidFill>
                        </a:rPr>
                        <a:t>780.89 g</a:t>
                      </a:r>
                    </a:p>
                  </a:txBody>
                  <a:tcPr marT="91425" marB="91425" marR="91425" marL="91425"/>
                </a:tc>
              </a:tr>
              <a:tr h="660700">
                <a:tc>
                  <a:txBody>
                    <a:bodyPr>
                      <a:noAutofit/>
                    </a:bodyPr>
                    <a:lstStyle/>
                    <a:p>
                      <a:pPr lvl="0" rtl="0">
                        <a:lnSpc>
                          <a:spcPct val="115000"/>
                        </a:lnSpc>
                        <a:spcBef>
                          <a:spcPts val="0"/>
                        </a:spcBef>
                        <a:spcAft>
                          <a:spcPts val="1600"/>
                        </a:spcAft>
                        <a:buClr>
                          <a:schemeClr val="dk1"/>
                        </a:buClr>
                        <a:buSzPct val="61111"/>
                        <a:buFont typeface="Arial"/>
                        <a:buNone/>
                      </a:pPr>
                      <a:r>
                        <a:rPr lang="en" sz="1800">
                          <a:solidFill>
                            <a:schemeClr val="dk2"/>
                          </a:solidFill>
                        </a:rPr>
                        <a:t>Initial temperature of water</a:t>
                      </a:r>
                    </a:p>
                  </a:txBody>
                  <a:tcPr marT="91425" marB="91425" marR="91425" marL="91425"/>
                </a:tc>
                <a:tc>
                  <a:txBody>
                    <a:bodyPr>
                      <a:noAutofit/>
                    </a:bodyPr>
                    <a:lstStyle/>
                    <a:p>
                      <a:pPr lvl="0" rtl="0">
                        <a:lnSpc>
                          <a:spcPct val="115000"/>
                        </a:lnSpc>
                        <a:spcBef>
                          <a:spcPts val="0"/>
                        </a:spcBef>
                        <a:spcAft>
                          <a:spcPts val="1600"/>
                        </a:spcAft>
                        <a:buClr>
                          <a:schemeClr val="dk1"/>
                        </a:buClr>
                        <a:buSzPct val="61111"/>
                        <a:buFont typeface="Arial"/>
                        <a:buNone/>
                      </a:pPr>
                      <a:r>
                        <a:rPr lang="en" sz="1800">
                          <a:solidFill>
                            <a:schemeClr val="dk2"/>
                          </a:solidFill>
                        </a:rPr>
                        <a:t>17.0 °C</a:t>
                      </a:r>
                    </a:p>
                  </a:txBody>
                  <a:tcPr marT="91425" marB="91425" marR="91425" marL="91425"/>
                </a:tc>
              </a:tr>
              <a:tr h="859275">
                <a:tc>
                  <a:txBody>
                    <a:bodyPr>
                      <a:noAutofit/>
                    </a:bodyPr>
                    <a:lstStyle/>
                    <a:p>
                      <a:pPr lvl="0" rtl="0">
                        <a:lnSpc>
                          <a:spcPct val="115000"/>
                        </a:lnSpc>
                        <a:spcBef>
                          <a:spcPts val="0"/>
                        </a:spcBef>
                        <a:spcAft>
                          <a:spcPts val="1600"/>
                        </a:spcAft>
                        <a:buClr>
                          <a:schemeClr val="dk1"/>
                        </a:buClr>
                        <a:buSzPct val="61111"/>
                        <a:buFont typeface="Arial"/>
                        <a:buNone/>
                      </a:pPr>
                      <a:r>
                        <a:rPr lang="en" sz="1800">
                          <a:solidFill>
                            <a:schemeClr val="dk2"/>
                          </a:solidFill>
                        </a:rPr>
                        <a:t>Initial temperature of metal</a:t>
                      </a:r>
                    </a:p>
                  </a:txBody>
                  <a:tcPr marT="91425" marB="91425" marR="91425" marL="91425"/>
                </a:tc>
                <a:tc>
                  <a:txBody>
                    <a:bodyPr>
                      <a:noAutofit/>
                    </a:bodyPr>
                    <a:lstStyle/>
                    <a:p>
                      <a:pPr lvl="0" rtl="0">
                        <a:lnSpc>
                          <a:spcPct val="115000"/>
                        </a:lnSpc>
                        <a:spcBef>
                          <a:spcPts val="0"/>
                        </a:spcBef>
                        <a:spcAft>
                          <a:spcPts val="1600"/>
                        </a:spcAft>
                        <a:buClr>
                          <a:schemeClr val="dk1"/>
                        </a:buClr>
                        <a:buSzPct val="61111"/>
                        <a:buFont typeface="Arial"/>
                        <a:buNone/>
                      </a:pPr>
                      <a:r>
                        <a:rPr lang="en" sz="1800">
                          <a:solidFill>
                            <a:schemeClr val="dk2"/>
                          </a:solidFill>
                        </a:rPr>
                        <a:t>52.0 °C</a:t>
                      </a:r>
                    </a:p>
                    <a:p>
                      <a:pPr lvl="0" rtl="0">
                        <a:spcBef>
                          <a:spcPts val="0"/>
                        </a:spcBef>
                        <a:buNone/>
                      </a:pPr>
                      <a:r>
                        <a:t/>
                      </a:r>
                      <a:endParaRPr/>
                    </a:p>
                  </a:txBody>
                  <a:tcPr marT="91425" marB="91425" marR="91425" marL="91425"/>
                </a:tc>
              </a:tr>
              <a:tr h="859275">
                <a:tc>
                  <a:txBody>
                    <a:bodyPr>
                      <a:noAutofit/>
                    </a:bodyPr>
                    <a:lstStyle/>
                    <a:p>
                      <a:pPr lvl="0" rtl="0">
                        <a:lnSpc>
                          <a:spcPct val="115000"/>
                        </a:lnSpc>
                        <a:spcBef>
                          <a:spcPts val="0"/>
                        </a:spcBef>
                        <a:spcAft>
                          <a:spcPts val="1600"/>
                        </a:spcAft>
                        <a:buClr>
                          <a:schemeClr val="dk1"/>
                        </a:buClr>
                        <a:buSzPct val="61111"/>
                        <a:buFont typeface="Arial"/>
                        <a:buNone/>
                      </a:pPr>
                      <a:r>
                        <a:rPr lang="en" sz="1800">
                          <a:solidFill>
                            <a:schemeClr val="dk2"/>
                          </a:solidFill>
                        </a:rPr>
                        <a:t>Final temperature of system</a:t>
                      </a:r>
                    </a:p>
                  </a:txBody>
                  <a:tcPr marT="91425" marB="91425" marR="91425" marL="91425"/>
                </a:tc>
                <a:tc>
                  <a:txBody>
                    <a:bodyPr>
                      <a:noAutofit/>
                    </a:bodyPr>
                    <a:lstStyle/>
                    <a:p>
                      <a:pPr lvl="0" rtl="0">
                        <a:lnSpc>
                          <a:spcPct val="115000"/>
                        </a:lnSpc>
                        <a:spcBef>
                          <a:spcPts val="0"/>
                        </a:spcBef>
                        <a:spcAft>
                          <a:spcPts val="1600"/>
                        </a:spcAft>
                        <a:buClr>
                          <a:schemeClr val="dk1"/>
                        </a:buClr>
                        <a:buSzPct val="61111"/>
                        <a:buFont typeface="Arial"/>
                        <a:buNone/>
                      </a:pPr>
                      <a:r>
                        <a:rPr lang="en" sz="1800">
                          <a:solidFill>
                            <a:schemeClr val="dk2"/>
                          </a:solidFill>
                        </a:rPr>
                        <a:t>27.0 °C</a:t>
                      </a:r>
                    </a:p>
                    <a:p>
                      <a:pPr lvl="0" rtl="0">
                        <a:spcBef>
                          <a:spcPts val="0"/>
                        </a:spcBef>
                        <a:buNone/>
                      </a:pPr>
                      <a:r>
                        <a:t/>
                      </a:r>
                      <a:endParaRPr/>
                    </a:p>
                  </a:txBody>
                  <a:tcPr marT="91425" marB="91425" marR="91425" marL="91425"/>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Shape 96"/>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97" name="Shape 97"/>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Shape 102"/>
          <p:cNvSpPr txBox="1"/>
          <p:nvPr>
            <p:ph idx="1" type="body"/>
          </p:nvPr>
        </p:nvSpPr>
        <p:spPr>
          <a:xfrm>
            <a:off x="280950" y="0"/>
            <a:ext cx="8582100" cy="4863600"/>
          </a:xfrm>
          <a:prstGeom prst="rect">
            <a:avLst/>
          </a:prstGeom>
        </p:spPr>
        <p:txBody>
          <a:bodyPr anchorCtr="0" anchor="t" bIns="91425" lIns="91425" rIns="91425" wrap="square" tIns="91425">
            <a:noAutofit/>
          </a:bodyPr>
          <a:lstStyle/>
          <a:p>
            <a:pPr lvl="0" rtl="0">
              <a:spcBef>
                <a:spcPts val="0"/>
              </a:spcBef>
              <a:buNone/>
            </a:pPr>
            <a:r>
              <a:rPr lang="en"/>
              <a:t>#4 </a:t>
            </a:r>
            <a:r>
              <a:rPr lang="en"/>
              <a:t>Solve for specific heat of the metal from the following data in a calorimeter:</a:t>
            </a:r>
          </a:p>
          <a:p>
            <a:pPr lvl="0" rtl="0">
              <a:spcBef>
                <a:spcPts val="0"/>
              </a:spcBef>
              <a:buNone/>
            </a:pPr>
            <a:r>
              <a:t/>
            </a:r>
            <a:endParaRPr/>
          </a:p>
          <a:p>
            <a:pPr lvl="0" rtl="0">
              <a:spcBef>
                <a:spcPts val="0"/>
              </a:spcBef>
              <a:buNone/>
            </a:pPr>
            <a:r>
              <a:t/>
            </a:r>
            <a:endParaRPr/>
          </a:p>
          <a:p>
            <a:pPr lvl="0" rtl="0">
              <a:spcBef>
                <a:spcPts val="0"/>
              </a:spcBef>
              <a:buNone/>
            </a:pPr>
            <a:r>
              <a:t/>
            </a:r>
            <a:endParaRPr/>
          </a:p>
          <a:p>
            <a:pPr lvl="0" rtl="0">
              <a:spcBef>
                <a:spcPts val="0"/>
              </a:spcBef>
              <a:buNone/>
            </a:pPr>
            <a:r>
              <a:rPr lang="en"/>
              <a:t>I</a:t>
            </a:r>
          </a:p>
        </p:txBody>
      </p:sp>
      <p:graphicFrame>
        <p:nvGraphicFramePr>
          <p:cNvPr id="103" name="Shape 103"/>
          <p:cNvGraphicFramePr/>
          <p:nvPr/>
        </p:nvGraphicFramePr>
        <p:xfrm>
          <a:off x="1253750" y="397275"/>
          <a:ext cx="3000000" cy="3000000"/>
        </p:xfrm>
        <a:graphic>
          <a:graphicData uri="http://schemas.openxmlformats.org/drawingml/2006/table">
            <a:tbl>
              <a:tblPr>
                <a:noFill/>
                <a:tableStyleId>{12BBEC55-6005-44AB-8C41-2E5D60AE49A8}</a:tableStyleId>
              </a:tblPr>
              <a:tblGrid>
                <a:gridCol w="3381875"/>
                <a:gridCol w="3381875"/>
              </a:tblGrid>
              <a:tr h="660700">
                <a:tc>
                  <a:txBody>
                    <a:bodyPr>
                      <a:noAutofit/>
                    </a:bodyPr>
                    <a:lstStyle/>
                    <a:p>
                      <a:pPr lvl="0" rtl="0">
                        <a:lnSpc>
                          <a:spcPct val="115000"/>
                        </a:lnSpc>
                        <a:spcBef>
                          <a:spcPts val="0"/>
                        </a:spcBef>
                        <a:spcAft>
                          <a:spcPts val="1600"/>
                        </a:spcAft>
                        <a:buClr>
                          <a:schemeClr val="dk1"/>
                        </a:buClr>
                        <a:buSzPct val="61111"/>
                        <a:buFont typeface="Arial"/>
                        <a:buNone/>
                      </a:pPr>
                      <a:r>
                        <a:rPr lang="en" sz="1800">
                          <a:solidFill>
                            <a:schemeClr val="dk2"/>
                          </a:solidFill>
                        </a:rPr>
                        <a:t>Mass of empty cup</a:t>
                      </a:r>
                    </a:p>
                  </a:txBody>
                  <a:tcPr marT="91425" marB="91425" marR="91425" marL="91425"/>
                </a:tc>
                <a:tc>
                  <a:txBody>
                    <a:bodyPr>
                      <a:noAutofit/>
                    </a:bodyPr>
                    <a:lstStyle/>
                    <a:p>
                      <a:pPr lvl="0" rtl="0">
                        <a:lnSpc>
                          <a:spcPct val="115000"/>
                        </a:lnSpc>
                        <a:spcBef>
                          <a:spcPts val="0"/>
                        </a:spcBef>
                        <a:spcAft>
                          <a:spcPts val="1600"/>
                        </a:spcAft>
                        <a:buClr>
                          <a:schemeClr val="dk1"/>
                        </a:buClr>
                        <a:buSzPct val="61111"/>
                        <a:buFont typeface="Arial"/>
                        <a:buNone/>
                      </a:pPr>
                      <a:r>
                        <a:rPr lang="en" sz="1800">
                          <a:solidFill>
                            <a:schemeClr val="dk2"/>
                          </a:solidFill>
                        </a:rPr>
                        <a:t>3.82</a:t>
                      </a:r>
                      <a:r>
                        <a:rPr lang="en" sz="1800">
                          <a:solidFill>
                            <a:schemeClr val="dk2"/>
                          </a:solidFill>
                        </a:rPr>
                        <a:t> g</a:t>
                      </a:r>
                    </a:p>
                  </a:txBody>
                  <a:tcPr marT="91425" marB="91425" marR="91425" marL="91425"/>
                </a:tc>
              </a:tr>
              <a:tr h="660700">
                <a:tc>
                  <a:txBody>
                    <a:bodyPr>
                      <a:noAutofit/>
                    </a:bodyPr>
                    <a:lstStyle/>
                    <a:p>
                      <a:pPr lvl="0" rtl="0">
                        <a:lnSpc>
                          <a:spcPct val="115000"/>
                        </a:lnSpc>
                        <a:spcBef>
                          <a:spcPts val="0"/>
                        </a:spcBef>
                        <a:spcAft>
                          <a:spcPts val="1600"/>
                        </a:spcAft>
                        <a:buClr>
                          <a:schemeClr val="dk1"/>
                        </a:buClr>
                        <a:buSzPct val="61111"/>
                        <a:buFont typeface="Arial"/>
                        <a:buNone/>
                      </a:pPr>
                      <a:r>
                        <a:rPr lang="en" sz="1800">
                          <a:solidFill>
                            <a:schemeClr val="dk2"/>
                          </a:solidFill>
                        </a:rPr>
                        <a:t>Mass of cup + water</a:t>
                      </a:r>
                    </a:p>
                  </a:txBody>
                  <a:tcPr marT="91425" marB="91425" marR="91425" marL="91425"/>
                </a:tc>
                <a:tc>
                  <a:txBody>
                    <a:bodyPr>
                      <a:noAutofit/>
                    </a:bodyPr>
                    <a:lstStyle/>
                    <a:p>
                      <a:pPr lvl="0" rtl="0">
                        <a:lnSpc>
                          <a:spcPct val="115000"/>
                        </a:lnSpc>
                        <a:spcBef>
                          <a:spcPts val="0"/>
                        </a:spcBef>
                        <a:spcAft>
                          <a:spcPts val="1600"/>
                        </a:spcAft>
                        <a:buClr>
                          <a:schemeClr val="dk1"/>
                        </a:buClr>
                        <a:buSzPct val="61111"/>
                        <a:buFont typeface="Arial"/>
                        <a:buNone/>
                      </a:pPr>
                      <a:r>
                        <a:rPr lang="en" sz="1800">
                          <a:solidFill>
                            <a:schemeClr val="dk2"/>
                          </a:solidFill>
                        </a:rPr>
                        <a:t>200.2</a:t>
                      </a:r>
                      <a:r>
                        <a:rPr lang="en" sz="1800">
                          <a:solidFill>
                            <a:schemeClr val="dk2"/>
                          </a:solidFill>
                        </a:rPr>
                        <a:t> g</a:t>
                      </a:r>
                    </a:p>
                  </a:txBody>
                  <a:tcPr marT="91425" marB="91425" marR="91425" marL="91425"/>
                </a:tc>
              </a:tr>
              <a:tr h="660700">
                <a:tc>
                  <a:txBody>
                    <a:bodyPr>
                      <a:noAutofit/>
                    </a:bodyPr>
                    <a:lstStyle/>
                    <a:p>
                      <a:pPr lvl="0" rtl="0">
                        <a:lnSpc>
                          <a:spcPct val="115000"/>
                        </a:lnSpc>
                        <a:spcBef>
                          <a:spcPts val="0"/>
                        </a:spcBef>
                        <a:spcAft>
                          <a:spcPts val="1600"/>
                        </a:spcAft>
                        <a:buClr>
                          <a:schemeClr val="dk1"/>
                        </a:buClr>
                        <a:buSzPct val="61111"/>
                        <a:buFont typeface="Arial"/>
                        <a:buNone/>
                      </a:pPr>
                      <a:r>
                        <a:rPr lang="en" sz="1800">
                          <a:solidFill>
                            <a:schemeClr val="dk2"/>
                          </a:solidFill>
                        </a:rPr>
                        <a:t>Mass of cup + water + metal</a:t>
                      </a:r>
                    </a:p>
                  </a:txBody>
                  <a:tcPr marT="91425" marB="91425" marR="91425" marL="91425"/>
                </a:tc>
                <a:tc>
                  <a:txBody>
                    <a:bodyPr>
                      <a:noAutofit/>
                    </a:bodyPr>
                    <a:lstStyle/>
                    <a:p>
                      <a:pPr lvl="0" rtl="0">
                        <a:lnSpc>
                          <a:spcPct val="115000"/>
                        </a:lnSpc>
                        <a:spcBef>
                          <a:spcPts val="0"/>
                        </a:spcBef>
                        <a:spcAft>
                          <a:spcPts val="1600"/>
                        </a:spcAft>
                        <a:buClr>
                          <a:schemeClr val="dk1"/>
                        </a:buClr>
                        <a:buSzPct val="61111"/>
                        <a:buFont typeface="Arial"/>
                        <a:buNone/>
                      </a:pPr>
                      <a:r>
                        <a:rPr lang="en" sz="1800">
                          <a:solidFill>
                            <a:schemeClr val="dk2"/>
                          </a:solidFill>
                        </a:rPr>
                        <a:t>792.38</a:t>
                      </a:r>
                      <a:r>
                        <a:rPr lang="en" sz="1800">
                          <a:solidFill>
                            <a:schemeClr val="dk2"/>
                          </a:solidFill>
                        </a:rPr>
                        <a:t> g</a:t>
                      </a:r>
                    </a:p>
                  </a:txBody>
                  <a:tcPr marT="91425" marB="91425" marR="91425" marL="91425"/>
                </a:tc>
              </a:tr>
              <a:tr h="660700">
                <a:tc>
                  <a:txBody>
                    <a:bodyPr>
                      <a:noAutofit/>
                    </a:bodyPr>
                    <a:lstStyle/>
                    <a:p>
                      <a:pPr lvl="0" rtl="0">
                        <a:lnSpc>
                          <a:spcPct val="115000"/>
                        </a:lnSpc>
                        <a:spcBef>
                          <a:spcPts val="0"/>
                        </a:spcBef>
                        <a:spcAft>
                          <a:spcPts val="1600"/>
                        </a:spcAft>
                        <a:buClr>
                          <a:schemeClr val="dk1"/>
                        </a:buClr>
                        <a:buSzPct val="61111"/>
                        <a:buFont typeface="Arial"/>
                        <a:buNone/>
                      </a:pPr>
                      <a:r>
                        <a:rPr lang="en" sz="1800">
                          <a:solidFill>
                            <a:schemeClr val="dk2"/>
                          </a:solidFill>
                        </a:rPr>
                        <a:t>Initial temperature of water</a:t>
                      </a:r>
                    </a:p>
                  </a:txBody>
                  <a:tcPr marT="91425" marB="91425" marR="91425" marL="91425"/>
                </a:tc>
                <a:tc>
                  <a:txBody>
                    <a:bodyPr>
                      <a:noAutofit/>
                    </a:bodyPr>
                    <a:lstStyle/>
                    <a:p>
                      <a:pPr lvl="0" rtl="0">
                        <a:lnSpc>
                          <a:spcPct val="115000"/>
                        </a:lnSpc>
                        <a:spcBef>
                          <a:spcPts val="0"/>
                        </a:spcBef>
                        <a:spcAft>
                          <a:spcPts val="1600"/>
                        </a:spcAft>
                        <a:buClr>
                          <a:schemeClr val="dk1"/>
                        </a:buClr>
                        <a:buSzPct val="61111"/>
                        <a:buFont typeface="Arial"/>
                        <a:buNone/>
                      </a:pPr>
                      <a:r>
                        <a:rPr lang="en" sz="1800">
                          <a:solidFill>
                            <a:schemeClr val="dk2"/>
                          </a:solidFill>
                        </a:rPr>
                        <a:t>22</a:t>
                      </a:r>
                      <a:r>
                        <a:rPr lang="en" sz="1800">
                          <a:solidFill>
                            <a:schemeClr val="dk2"/>
                          </a:solidFill>
                        </a:rPr>
                        <a:t>.0 °C</a:t>
                      </a:r>
                    </a:p>
                  </a:txBody>
                  <a:tcPr marT="91425" marB="91425" marR="91425" marL="91425"/>
                </a:tc>
              </a:tr>
              <a:tr h="859275">
                <a:tc>
                  <a:txBody>
                    <a:bodyPr>
                      <a:noAutofit/>
                    </a:bodyPr>
                    <a:lstStyle/>
                    <a:p>
                      <a:pPr lvl="0" rtl="0">
                        <a:lnSpc>
                          <a:spcPct val="115000"/>
                        </a:lnSpc>
                        <a:spcBef>
                          <a:spcPts val="0"/>
                        </a:spcBef>
                        <a:spcAft>
                          <a:spcPts val="1600"/>
                        </a:spcAft>
                        <a:buClr>
                          <a:schemeClr val="dk1"/>
                        </a:buClr>
                        <a:buSzPct val="61111"/>
                        <a:buFont typeface="Arial"/>
                        <a:buNone/>
                      </a:pPr>
                      <a:r>
                        <a:rPr lang="en" sz="1800">
                          <a:solidFill>
                            <a:schemeClr val="dk2"/>
                          </a:solidFill>
                        </a:rPr>
                        <a:t>Initial temperature of metal</a:t>
                      </a:r>
                    </a:p>
                  </a:txBody>
                  <a:tcPr marT="91425" marB="91425" marR="91425" marL="91425"/>
                </a:tc>
                <a:tc>
                  <a:txBody>
                    <a:bodyPr>
                      <a:noAutofit/>
                    </a:bodyPr>
                    <a:lstStyle/>
                    <a:p>
                      <a:pPr lvl="0" rtl="0">
                        <a:lnSpc>
                          <a:spcPct val="115000"/>
                        </a:lnSpc>
                        <a:spcBef>
                          <a:spcPts val="0"/>
                        </a:spcBef>
                        <a:spcAft>
                          <a:spcPts val="1600"/>
                        </a:spcAft>
                        <a:buClr>
                          <a:schemeClr val="dk1"/>
                        </a:buClr>
                        <a:buSzPct val="61111"/>
                        <a:buFont typeface="Arial"/>
                        <a:buNone/>
                      </a:pPr>
                      <a:r>
                        <a:rPr lang="en" sz="1800">
                          <a:solidFill>
                            <a:schemeClr val="dk2"/>
                          </a:solidFill>
                        </a:rPr>
                        <a:t>60</a:t>
                      </a:r>
                      <a:r>
                        <a:rPr lang="en" sz="1800">
                          <a:solidFill>
                            <a:schemeClr val="dk2"/>
                          </a:solidFill>
                        </a:rPr>
                        <a:t>.0 °C</a:t>
                      </a:r>
                    </a:p>
                    <a:p>
                      <a:pPr lvl="0" rtl="0">
                        <a:spcBef>
                          <a:spcPts val="0"/>
                        </a:spcBef>
                        <a:buNone/>
                      </a:pPr>
                      <a:r>
                        <a:t/>
                      </a:r>
                      <a:endParaRPr/>
                    </a:p>
                  </a:txBody>
                  <a:tcPr marT="91425" marB="91425" marR="91425" marL="91425"/>
                </a:tc>
              </a:tr>
              <a:tr h="859275">
                <a:tc>
                  <a:txBody>
                    <a:bodyPr>
                      <a:noAutofit/>
                    </a:bodyPr>
                    <a:lstStyle/>
                    <a:p>
                      <a:pPr lvl="0" rtl="0">
                        <a:lnSpc>
                          <a:spcPct val="115000"/>
                        </a:lnSpc>
                        <a:spcBef>
                          <a:spcPts val="0"/>
                        </a:spcBef>
                        <a:spcAft>
                          <a:spcPts val="1600"/>
                        </a:spcAft>
                        <a:buClr>
                          <a:schemeClr val="dk1"/>
                        </a:buClr>
                        <a:buSzPct val="61111"/>
                        <a:buFont typeface="Arial"/>
                        <a:buNone/>
                      </a:pPr>
                      <a:r>
                        <a:rPr lang="en" sz="1800">
                          <a:solidFill>
                            <a:schemeClr val="dk2"/>
                          </a:solidFill>
                        </a:rPr>
                        <a:t>Final temperature of system</a:t>
                      </a:r>
                    </a:p>
                  </a:txBody>
                  <a:tcPr marT="91425" marB="91425" marR="91425" marL="91425"/>
                </a:tc>
                <a:tc>
                  <a:txBody>
                    <a:bodyPr>
                      <a:noAutofit/>
                    </a:bodyPr>
                    <a:lstStyle/>
                    <a:p>
                      <a:pPr lvl="0" rtl="0">
                        <a:lnSpc>
                          <a:spcPct val="115000"/>
                        </a:lnSpc>
                        <a:spcBef>
                          <a:spcPts val="0"/>
                        </a:spcBef>
                        <a:spcAft>
                          <a:spcPts val="1600"/>
                        </a:spcAft>
                        <a:buClr>
                          <a:schemeClr val="dk1"/>
                        </a:buClr>
                        <a:buSzPct val="61111"/>
                        <a:buFont typeface="Arial"/>
                        <a:buNone/>
                      </a:pPr>
                      <a:r>
                        <a:rPr lang="en" sz="1800">
                          <a:solidFill>
                            <a:schemeClr val="dk2"/>
                          </a:solidFill>
                        </a:rPr>
                        <a:t>24.3.0 °C</a:t>
                      </a:r>
                    </a:p>
                    <a:p>
                      <a:pPr lvl="0" rtl="0">
                        <a:spcBef>
                          <a:spcPts val="0"/>
                        </a:spcBef>
                        <a:buNone/>
                      </a:pPr>
                      <a:r>
                        <a:t/>
                      </a:r>
                      <a:endParaRPr/>
                    </a:p>
                  </a:txBody>
                  <a:tcPr marT="91425" marB="91425" marR="91425" marL="91425"/>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