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Proxima Nova"/>
      <p:regular r:id="rId37"/>
      <p:bold r:id="rId38"/>
      <p:italic r:id="rId39"/>
      <p:boldItalic r:id="rId40"/>
    </p:embeddedFont>
    <p:embeddedFont>
      <p:font typeface="Alfa Slab One"/>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DA479A8-9B70-49DD-9EE0-825E3D8FC504}">
  <a:tblStyle styleId="{5DA479A8-9B70-49DD-9EE0-825E3D8FC504}"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roximaNova-boldItalic.fntdata"/><Relationship Id="rId20" Type="http://schemas.openxmlformats.org/officeDocument/2006/relationships/slide" Target="slides/slide15.xml"/><Relationship Id="rId41" Type="http://schemas.openxmlformats.org/officeDocument/2006/relationships/font" Target="fonts/AlfaSlabOne-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roximaNova-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roximaNova-italic.fntdata"/><Relationship Id="rId16" Type="http://schemas.openxmlformats.org/officeDocument/2006/relationships/slide" Target="slides/slide11.xml"/><Relationship Id="rId38" Type="http://schemas.openxmlformats.org/officeDocument/2006/relationships/font" Target="fonts/ProximaNov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4278300" y="2751162"/>
            <a:ext cx="587400" cy="0"/>
          </a:xfrm>
          <a:prstGeom prst="straightConnector1">
            <a:avLst/>
          </a:prstGeom>
          <a:noFill/>
          <a:ln cap="flat" cmpd="sng" w="76200">
            <a:solidFill>
              <a:schemeClr val="dk1"/>
            </a:solidFill>
            <a:prstDash val="solid"/>
            <a:round/>
            <a:headEnd len="med" w="med" type="none"/>
            <a:tailEnd len="med" w="med" type="none"/>
          </a:ln>
        </p:spPr>
      </p:cxnSp>
      <p:sp>
        <p:nvSpPr>
          <p:cNvPr id="11" name="Shape 11"/>
          <p:cNvSpPr txBox="1"/>
          <p:nvPr>
            <p:ph type="ctrTitle"/>
          </p:nvPr>
        </p:nvSpPr>
        <p:spPr>
          <a:xfrm>
            <a:off x="311700" y="595975"/>
            <a:ext cx="8520600" cy="1957800"/>
          </a:xfrm>
          <a:prstGeom prst="rect">
            <a:avLst/>
          </a:prstGeom>
        </p:spPr>
        <p:txBody>
          <a:bodyPr anchorCtr="0" anchor="b" bIns="91425" lIns="91425" rIns="91425" wrap="square"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2" name="Shape 12"/>
          <p:cNvSpPr txBox="1"/>
          <p:nvPr>
            <p:ph idx="1" type="subTitle"/>
          </p:nvPr>
        </p:nvSpPr>
        <p:spPr>
          <a:xfrm>
            <a:off x="311700" y="3165823"/>
            <a:ext cx="8520600" cy="7335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167925"/>
            <a:ext cx="8520600" cy="1980000"/>
          </a:xfrm>
          <a:prstGeom prst="rect">
            <a:avLst/>
          </a:prstGeom>
        </p:spPr>
        <p:txBody>
          <a:bodyPr anchorCtr="0" anchor="ctr" bIns="91425" lIns="91425" rIns="91425" wrap="square" tIns="91425"/>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p:txBody>
      </p:sp>
      <p:sp>
        <p:nvSpPr>
          <p:cNvPr id="48" name="Shape 48"/>
          <p:cNvSpPr txBox="1"/>
          <p:nvPr>
            <p:ph idx="1" type="body"/>
          </p:nvPr>
        </p:nvSpPr>
        <p:spPr>
          <a:xfrm>
            <a:off x="311700" y="3224250"/>
            <a:ext cx="8520600" cy="10716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2480550"/>
            <a:ext cx="8114400" cy="2445900"/>
          </a:xfrm>
          <a:prstGeom prst="rect">
            <a:avLst/>
          </a:prstGeom>
        </p:spPr>
        <p:txBody>
          <a:bodyPr anchorCtr="0" anchor="b" bIns="91425" lIns="91425" rIns="91425" wrap="square" tIns="91425"/>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6318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490875"/>
            <a:ext cx="2808000" cy="30780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83800" cy="4090800"/>
          </a:xfrm>
          <a:prstGeom prst="rect">
            <a:avLst/>
          </a:prstGeom>
        </p:spPr>
        <p:txBody>
          <a:bodyPr anchorCtr="0" anchor="ctr"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39" name="Shape 39"/>
          <p:cNvSpPr txBox="1"/>
          <p:nvPr>
            <p:ph type="title"/>
          </p:nvPr>
        </p:nvSpPr>
        <p:spPr>
          <a:xfrm>
            <a:off x="265500" y="1375599"/>
            <a:ext cx="4045200" cy="1551900"/>
          </a:xfrm>
          <a:prstGeom prst="rect">
            <a:avLst/>
          </a:prstGeom>
        </p:spPr>
        <p:txBody>
          <a:bodyPr anchorCtr="0" anchor="b" bIns="91425" lIns="91425" rIns="91425" wrap="square"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0" name="Shape 40"/>
          <p:cNvSpPr txBox="1"/>
          <p:nvPr>
            <p:ph idx="1" type="subTitle"/>
          </p:nvPr>
        </p:nvSpPr>
        <p:spPr>
          <a:xfrm>
            <a:off x="265500" y="2981125"/>
            <a:ext cx="4045200" cy="1345499"/>
          </a:xfrm>
          <a:prstGeom prst="rect">
            <a:avLst/>
          </a:prstGeom>
        </p:spPr>
        <p:txBody>
          <a:bodyPr anchorCtr="0" anchor="t" bIns="91425" lIns="91425" rIns="91425" wrap="square"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37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Proxima Nova"/>
              <a:buChar char="●"/>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ryrXAGY1dmE" TargetMode="Externa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www.youtube.com/watch?v=dmcevC55K3s" TargetMode="Externa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Shape 56"/>
          <p:cNvSpPr txBox="1"/>
          <p:nvPr>
            <p:ph idx="1" type="subTitle"/>
          </p:nvPr>
        </p:nvSpPr>
        <p:spPr>
          <a:xfrm>
            <a:off x="261025" y="87325"/>
            <a:ext cx="8520600" cy="5056200"/>
          </a:xfrm>
          <a:prstGeom prst="rect">
            <a:avLst/>
          </a:prstGeom>
        </p:spPr>
        <p:txBody>
          <a:bodyPr anchorCtr="0" anchor="t" bIns="91425" lIns="91425" rIns="91425" wrap="square" tIns="91425">
            <a:noAutofit/>
          </a:bodyPr>
          <a:lstStyle/>
          <a:p>
            <a:pPr lvl="0" rtl="0">
              <a:spcBef>
                <a:spcPts val="0"/>
              </a:spcBef>
              <a:buNone/>
            </a:pPr>
            <a:r>
              <a:rPr lang="en"/>
              <a:t>DO NOW ( Have all HW out on desk. Solved problems, reading notes and CER. If all not there, L.D)</a:t>
            </a:r>
          </a:p>
          <a:p>
            <a:pPr lvl="0" rtl="0" algn="l">
              <a:spcBef>
                <a:spcPts val="0"/>
              </a:spcBef>
              <a:buNone/>
            </a:pPr>
            <a:r>
              <a:t/>
            </a:r>
            <a:endParaRPr/>
          </a:p>
          <a:p>
            <a:pPr lvl="0" rtl="0" algn="l">
              <a:spcBef>
                <a:spcPts val="0"/>
              </a:spcBef>
              <a:buNone/>
            </a:pPr>
            <a:r>
              <a:rPr lang="en"/>
              <a:t>1. If a sample of water weighing 20 g heats up  from 25 to 45 degree C when heated by a bunsen burner for 5 minutes, how much thermal energy does it absorb? The specific heat of water is 1 cal/g deg C. Use proper format and units in your solution.</a:t>
            </a:r>
          </a:p>
          <a:p>
            <a:pPr lvl="0" rtl="0" algn="l">
              <a:spcBef>
                <a:spcPts val="0"/>
              </a:spcBef>
              <a:buNone/>
            </a:pPr>
            <a:r>
              <a:t/>
            </a:r>
            <a:endParaRPr/>
          </a:p>
          <a:p>
            <a:pPr lvl="0" rtl="0" algn="l">
              <a:spcBef>
                <a:spcPts val="0"/>
              </a:spcBef>
              <a:buNone/>
            </a:pPr>
            <a:r>
              <a:rPr lang="en"/>
              <a:t>2. </a:t>
            </a:r>
            <a:r>
              <a:rPr lang="en"/>
              <a:t>What does the zeroth law of thermodynamics say? Write in your own words.</a:t>
            </a:r>
          </a:p>
          <a:p>
            <a:pPr lvl="0" rtl="0" algn="l">
              <a:spcBef>
                <a:spcPts val="0"/>
              </a:spcBef>
              <a:buNone/>
            </a:pPr>
            <a:r>
              <a:rPr lang="en"/>
              <a:t> </a:t>
            </a:r>
          </a:p>
          <a:p>
            <a:pPr lvl="0" algn="l">
              <a:spcBef>
                <a:spcPts val="0"/>
              </a:spcBef>
              <a:buNone/>
            </a:pPr>
            <a:r>
              <a:rPr lang="en"/>
              <a:t>Do Next on Weebly.</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RADIATION</a:t>
            </a:r>
          </a:p>
        </p:txBody>
      </p:sp>
      <p:sp>
        <p:nvSpPr>
          <p:cNvPr id="116" name="Shape 11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Screen Shot 2017-09-11 at 10.50.18 PM.png" id="117" name="Shape 117"/>
          <p:cNvPicPr preferRelativeResize="0"/>
          <p:nvPr/>
        </p:nvPicPr>
        <p:blipFill>
          <a:blip r:embed="rId3">
            <a:alphaModFix/>
          </a:blip>
          <a:stretch>
            <a:fillRect/>
          </a:stretch>
        </p:blipFill>
        <p:spPr>
          <a:xfrm>
            <a:off x="2686050" y="1152475"/>
            <a:ext cx="3910099" cy="34163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Identify the mode of heat transfer</a:t>
            </a:r>
          </a:p>
        </p:txBody>
      </p:sp>
      <p:sp>
        <p:nvSpPr>
          <p:cNvPr id="123" name="Shape 12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Screen Shot 2017-09-11 at 10.56.42 PM.png" id="124" name="Shape 124"/>
          <p:cNvPicPr preferRelativeResize="0"/>
          <p:nvPr/>
        </p:nvPicPr>
        <p:blipFill rotWithShape="1">
          <a:blip r:embed="rId3">
            <a:alphaModFix/>
          </a:blip>
          <a:srcRect b="-36593" l="0" r="0" t="0"/>
          <a:stretch/>
        </p:blipFill>
        <p:spPr>
          <a:xfrm>
            <a:off x="235075" y="1152475"/>
            <a:ext cx="2080324" cy="2952199"/>
          </a:xfrm>
          <a:prstGeom prst="rect">
            <a:avLst/>
          </a:prstGeom>
          <a:noFill/>
          <a:ln>
            <a:noFill/>
          </a:ln>
        </p:spPr>
      </p:pic>
      <p:pic>
        <p:nvPicPr>
          <p:cNvPr descr="Screen Shot 2017-09-11 at 10.56.11 PM.png" id="125" name="Shape 125"/>
          <p:cNvPicPr preferRelativeResize="0"/>
          <p:nvPr/>
        </p:nvPicPr>
        <p:blipFill>
          <a:blip r:embed="rId4">
            <a:alphaModFix/>
          </a:blip>
          <a:stretch>
            <a:fillRect/>
          </a:stretch>
        </p:blipFill>
        <p:spPr>
          <a:xfrm>
            <a:off x="2188186" y="2644949"/>
            <a:ext cx="2465825" cy="1330200"/>
          </a:xfrm>
          <a:prstGeom prst="rect">
            <a:avLst/>
          </a:prstGeom>
          <a:noFill/>
          <a:ln>
            <a:noFill/>
          </a:ln>
        </p:spPr>
      </p:pic>
      <p:pic>
        <p:nvPicPr>
          <p:cNvPr descr="Screen Shot 2017-09-11 at 10.55.22 PM.png" id="126" name="Shape 126"/>
          <p:cNvPicPr preferRelativeResize="0"/>
          <p:nvPr/>
        </p:nvPicPr>
        <p:blipFill>
          <a:blip r:embed="rId5">
            <a:alphaModFix/>
          </a:blip>
          <a:stretch>
            <a:fillRect/>
          </a:stretch>
        </p:blipFill>
        <p:spPr>
          <a:xfrm>
            <a:off x="6374591" y="1520149"/>
            <a:ext cx="2769408" cy="2161224"/>
          </a:xfrm>
          <a:prstGeom prst="rect">
            <a:avLst/>
          </a:prstGeom>
          <a:noFill/>
          <a:ln>
            <a:noFill/>
          </a:ln>
        </p:spPr>
      </p:pic>
      <p:pic>
        <p:nvPicPr>
          <p:cNvPr descr="Screen Shot 2017-09-11 at 10.55.04 PM.png" id="127" name="Shape 127"/>
          <p:cNvPicPr preferRelativeResize="0"/>
          <p:nvPr/>
        </p:nvPicPr>
        <p:blipFill>
          <a:blip r:embed="rId6">
            <a:alphaModFix/>
          </a:blip>
          <a:stretch>
            <a:fillRect/>
          </a:stretch>
        </p:blipFill>
        <p:spPr>
          <a:xfrm>
            <a:off x="2228640" y="1152476"/>
            <a:ext cx="2384900" cy="1492474"/>
          </a:xfrm>
          <a:prstGeom prst="rect">
            <a:avLst/>
          </a:prstGeom>
          <a:noFill/>
          <a:ln>
            <a:noFill/>
          </a:ln>
        </p:spPr>
      </p:pic>
      <p:pic>
        <p:nvPicPr>
          <p:cNvPr descr="Screen Shot 2017-09-11 at 10.54.06 PM.png" id="128" name="Shape 128"/>
          <p:cNvPicPr preferRelativeResize="0"/>
          <p:nvPr/>
        </p:nvPicPr>
        <p:blipFill>
          <a:blip r:embed="rId7">
            <a:alphaModFix/>
          </a:blip>
          <a:stretch>
            <a:fillRect/>
          </a:stretch>
        </p:blipFill>
        <p:spPr>
          <a:xfrm>
            <a:off x="4613557" y="1152472"/>
            <a:ext cx="1761042" cy="1829299"/>
          </a:xfrm>
          <a:prstGeom prst="rect">
            <a:avLst/>
          </a:prstGeom>
          <a:noFill/>
          <a:ln>
            <a:noFill/>
          </a:ln>
        </p:spPr>
      </p:pic>
      <p:pic>
        <p:nvPicPr>
          <p:cNvPr descr="Screen Shot 2017-09-11 at 10.54.22 PM.png" id="129" name="Shape 129"/>
          <p:cNvPicPr preferRelativeResize="0"/>
          <p:nvPr/>
        </p:nvPicPr>
        <p:blipFill>
          <a:blip r:embed="rId8">
            <a:alphaModFix/>
          </a:blip>
          <a:stretch>
            <a:fillRect/>
          </a:stretch>
        </p:blipFill>
        <p:spPr>
          <a:xfrm>
            <a:off x="4613550" y="2981775"/>
            <a:ext cx="1761050" cy="1587099"/>
          </a:xfrm>
          <a:prstGeom prst="rect">
            <a:avLst/>
          </a:prstGeom>
          <a:noFill/>
          <a:ln>
            <a:noFill/>
          </a:ln>
        </p:spPr>
      </p:pic>
      <p:pic>
        <p:nvPicPr>
          <p:cNvPr descr="Screen Shot 2017-09-11 at 10.53.50 PM.png" id="130" name="Shape 130"/>
          <p:cNvPicPr preferRelativeResize="0"/>
          <p:nvPr/>
        </p:nvPicPr>
        <p:blipFill>
          <a:blip r:embed="rId9">
            <a:alphaModFix/>
          </a:blip>
          <a:stretch>
            <a:fillRect/>
          </a:stretch>
        </p:blipFill>
        <p:spPr>
          <a:xfrm>
            <a:off x="208300" y="3391199"/>
            <a:ext cx="1979875" cy="11776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217000"/>
            <a:ext cx="8520600" cy="572700"/>
          </a:xfrm>
          <a:prstGeom prst="rect">
            <a:avLst/>
          </a:prstGeom>
        </p:spPr>
        <p:txBody>
          <a:bodyPr anchorCtr="0" anchor="t" bIns="91425" lIns="91425" rIns="91425" wrap="square" tIns="91425">
            <a:noAutofit/>
          </a:bodyPr>
          <a:lstStyle/>
          <a:p>
            <a:pPr lvl="0">
              <a:spcBef>
                <a:spcPts val="0"/>
              </a:spcBef>
              <a:buNone/>
            </a:pPr>
            <a:r>
              <a:rPr lang="en"/>
              <a:t>Deep inside the earth how does heat move?</a:t>
            </a:r>
          </a:p>
        </p:txBody>
      </p:sp>
      <p:sp>
        <p:nvSpPr>
          <p:cNvPr id="136" name="Shape 13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descr="From BBC documentary film &quot;Earth The Power Of The Planet &quot;" id="137" name="Shape 137" title="plate tectonics">
            <a:hlinkClick r:id="rId3"/>
          </p:cNvPr>
          <p:cNvSpPr/>
          <p:nvPr/>
        </p:nvSpPr>
        <p:spPr>
          <a:xfrm>
            <a:off x="2286000" y="1146175"/>
            <a:ext cx="4572000" cy="3429000"/>
          </a:xfrm>
          <a:prstGeom prst="rect">
            <a:avLst/>
          </a:prstGeom>
          <a:blipFill>
            <a:blip r:embed="rId4">
              <a:alphaModFix/>
            </a:blip>
            <a:stretch>
              <a:fillRect/>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 Does Cold exist?</a:t>
            </a:r>
          </a:p>
        </p:txBody>
      </p:sp>
      <p:sp>
        <p:nvSpPr>
          <p:cNvPr id="143" name="Shape 14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 </a:t>
            </a:r>
          </a:p>
          <a:p>
            <a:pPr lvl="0">
              <a:spcBef>
                <a:spcPts val="0"/>
              </a:spcBef>
              <a:buNone/>
            </a:pPr>
            <a:r>
              <a:rPr lang="en"/>
              <a:t>Which way does heat flow?</a:t>
            </a:r>
          </a:p>
          <a:p>
            <a:pPr lvl="0">
              <a:spcBef>
                <a:spcPts val="0"/>
              </a:spcBef>
              <a:buNone/>
            </a:pPr>
            <a:r>
              <a:rPr lang="en"/>
              <a:t>Does anything called ‘cold’ exist in science?</a:t>
            </a:r>
          </a:p>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NOW LET’S TALK ABOUT ENERGY</a:t>
            </a:r>
          </a:p>
        </p:txBody>
      </p:sp>
      <p:sp>
        <p:nvSpPr>
          <p:cNvPr id="149" name="Shape 14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gn="r">
              <a:spcBef>
                <a:spcPts val="0"/>
              </a:spcBef>
              <a:buNone/>
            </a:pPr>
            <a:r>
              <a:rPr lang="en"/>
              <a:t>	Of which thermal energy or HEAT is a category.</a:t>
            </a:r>
          </a:p>
          <a:p>
            <a:pPr lvl="0" rtl="0">
              <a:spcBef>
                <a:spcPts val="0"/>
              </a:spcBef>
              <a:buNone/>
            </a:pPr>
            <a:r>
              <a:t/>
            </a:r>
            <a:endParaRPr/>
          </a:p>
          <a:p>
            <a:pPr lvl="0" rtl="0">
              <a:spcBef>
                <a:spcPts val="0"/>
              </a:spcBef>
              <a:buNone/>
            </a:pPr>
            <a:r>
              <a:rPr lang="en"/>
              <a:t>What is energy again??</a:t>
            </a:r>
          </a:p>
          <a:p>
            <a:pPr lvl="0">
              <a:spcBef>
                <a:spcPts val="0"/>
              </a:spcBef>
              <a:buNone/>
            </a:pPr>
            <a:r>
              <a:rPr lang="en"/>
              <a:t>The __________ of doing ________.</a:t>
            </a:r>
          </a:p>
          <a:p>
            <a:pPr lvl="0">
              <a:spcBef>
                <a:spcPts val="0"/>
              </a:spcBef>
              <a:buNone/>
            </a:pPr>
            <a:r>
              <a:t/>
            </a:r>
            <a:endParaRPr/>
          </a:p>
          <a:p>
            <a:pPr lvl="0" rtl="0">
              <a:spcBef>
                <a:spcPts val="0"/>
              </a:spcBef>
              <a:buNone/>
            </a:pPr>
            <a:r>
              <a:rPr lang="en"/>
              <a:t>What are the different types of energy?? There are various kinds, all of which can fall under two categories : potential and kinetic.</a:t>
            </a:r>
          </a:p>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92175"/>
            <a:ext cx="8520600" cy="993600"/>
          </a:xfrm>
          <a:prstGeom prst="rect">
            <a:avLst/>
          </a:prstGeom>
        </p:spPr>
        <p:txBody>
          <a:bodyPr anchorCtr="0" anchor="t" bIns="91425" lIns="91425" rIns="91425" wrap="square" tIns="91425">
            <a:noAutofit/>
          </a:bodyPr>
          <a:lstStyle/>
          <a:p>
            <a:pPr lvl="0">
              <a:spcBef>
                <a:spcPts val="0"/>
              </a:spcBef>
              <a:buNone/>
            </a:pPr>
            <a:r>
              <a:rPr lang="en"/>
              <a:t> RECAP THE PROCESS OF DIGESTION</a:t>
            </a:r>
          </a:p>
        </p:txBody>
      </p:sp>
      <p:sp>
        <p:nvSpPr>
          <p:cNvPr id="155" name="Shape 15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lang="en" sz="3000"/>
              <a:t>If a piece of meat contains chemical potential energy of 500 Calories, when you eat it, do you actually GET 500 Calories?</a:t>
            </a:r>
          </a:p>
          <a:p>
            <a:pPr lvl="0" rtl="0">
              <a:spcBef>
                <a:spcPts val="0"/>
              </a:spcBef>
              <a:buNone/>
            </a:pPr>
            <a:r>
              <a:rPr lang="en" sz="3000"/>
              <a:t>Turn and talk with your group!</a:t>
            </a:r>
          </a:p>
          <a:p>
            <a:pPr lvl="0" rtl="0">
              <a:spcBef>
                <a:spcPts val="0"/>
              </a:spcBef>
              <a:buNone/>
            </a:pPr>
            <a:r>
              <a:rPr lang="en" sz="3000"/>
              <a:t>Explain your answer!</a:t>
            </a:r>
          </a:p>
          <a:p>
            <a:pPr lvl="0" rtl="0">
              <a:spcBef>
                <a:spcPts val="0"/>
              </a:spcBef>
              <a:buNone/>
            </a:pPr>
            <a:r>
              <a:rPr lang="en"/>
              <a:t>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 The correct answer is NO</a:t>
            </a:r>
          </a:p>
        </p:txBody>
      </p:sp>
      <p:sp>
        <p:nvSpPr>
          <p:cNvPr id="161" name="Shape 16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3000"/>
              <a:t>We actually get less than the total energy content of any food we eat.</a:t>
            </a:r>
          </a:p>
          <a:p>
            <a:pPr lvl="0">
              <a:spcBef>
                <a:spcPts val="0"/>
              </a:spcBef>
              <a:buNone/>
            </a:pPr>
            <a:r>
              <a:t/>
            </a:r>
            <a:endParaRPr sz="3000"/>
          </a:p>
          <a:p>
            <a:pPr lvl="0">
              <a:spcBef>
                <a:spcPts val="0"/>
              </a:spcBef>
              <a:buNone/>
            </a:pPr>
            <a:r>
              <a:rPr lang="en" sz="3000"/>
              <a:t>This is due to the FIRST LAW of Thermodynamics.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THE FIRST LAW</a:t>
            </a:r>
          </a:p>
        </p:txBody>
      </p:sp>
      <p:sp>
        <p:nvSpPr>
          <p:cNvPr id="167" name="Shape 167"/>
          <p:cNvSpPr txBox="1"/>
          <p:nvPr>
            <p:ph idx="1" type="body"/>
          </p:nvPr>
        </p:nvSpPr>
        <p:spPr>
          <a:xfrm>
            <a:off x="0" y="1152475"/>
            <a:ext cx="9144000" cy="3416400"/>
          </a:xfrm>
          <a:prstGeom prst="rect">
            <a:avLst/>
          </a:prstGeom>
        </p:spPr>
        <p:txBody>
          <a:bodyPr anchorCtr="0" anchor="t" bIns="91425" lIns="91425" rIns="91425" wrap="square" tIns="91425">
            <a:noAutofit/>
          </a:bodyPr>
          <a:lstStyle/>
          <a:p>
            <a:pPr lvl="0">
              <a:spcBef>
                <a:spcPts val="0"/>
              </a:spcBef>
              <a:buNone/>
            </a:pPr>
            <a:r>
              <a:rPr lang="en"/>
              <a:t>All system at a state of equilibrium, possess some INTERNAL ENERGY ( U).</a:t>
            </a:r>
          </a:p>
          <a:p>
            <a:pPr lvl="0">
              <a:spcBef>
                <a:spcPts val="0"/>
              </a:spcBef>
              <a:buNone/>
            </a:pPr>
            <a:r>
              <a:t/>
            </a:r>
            <a:endParaRPr/>
          </a:p>
          <a:p>
            <a:pPr lvl="0">
              <a:spcBef>
                <a:spcPts val="0"/>
              </a:spcBef>
              <a:buNone/>
            </a:pPr>
            <a:r>
              <a:rPr lang="en"/>
              <a:t>The change in internal energy of a system = Heat going into the system - Work done by the system</a:t>
            </a:r>
          </a:p>
          <a:p>
            <a:pPr lvl="0">
              <a:spcBef>
                <a:spcPts val="0"/>
              </a:spcBef>
              <a:buNone/>
            </a:pPr>
            <a:r>
              <a:t/>
            </a:r>
            <a:endParaRPr/>
          </a:p>
          <a:p>
            <a:pPr lvl="0">
              <a:spcBef>
                <a:spcPts val="0"/>
              </a:spcBef>
              <a:buNone/>
            </a:pPr>
            <a:r>
              <a:rPr lang="en"/>
              <a:t>How can this explain why we get less energy from food we eat?</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RESTATING THE FIRST LAW</a:t>
            </a:r>
          </a:p>
        </p:txBody>
      </p:sp>
      <p:sp>
        <p:nvSpPr>
          <p:cNvPr id="173" name="Shape 17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 </a:t>
            </a:r>
            <a:r>
              <a:rPr b="1" lang="en"/>
              <a:t> THE LAW OF CONSERVATION OF ENERGY</a:t>
            </a:r>
            <a:r>
              <a:rPr lang="en"/>
              <a:t> :: </a:t>
            </a:r>
            <a:r>
              <a:rPr lang="en">
                <a:solidFill>
                  <a:srgbClr val="0000FF"/>
                </a:solidFill>
              </a:rPr>
              <a:t>ENERGY CANNOT BE CREATED OR DESTROYED, BUT CAN ONLY BE CONVERTED FROM ONE FORM TO ANOTHER.</a:t>
            </a:r>
          </a:p>
          <a:p>
            <a:pPr lvl="0">
              <a:spcBef>
                <a:spcPts val="0"/>
              </a:spcBef>
              <a:buNone/>
            </a:pPr>
            <a:r>
              <a:t/>
            </a:r>
            <a:endParaRPr/>
          </a:p>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161075" y="64975"/>
            <a:ext cx="8520600" cy="1087500"/>
          </a:xfrm>
          <a:prstGeom prst="rect">
            <a:avLst/>
          </a:prstGeom>
        </p:spPr>
        <p:txBody>
          <a:bodyPr anchorCtr="0" anchor="t" bIns="91425" lIns="91425" rIns="91425" wrap="square" tIns="91425">
            <a:noAutofit/>
          </a:bodyPr>
          <a:lstStyle/>
          <a:p>
            <a:pPr lvl="0">
              <a:spcBef>
                <a:spcPts val="0"/>
              </a:spcBef>
              <a:buNone/>
            </a:pPr>
            <a:r>
              <a:rPr lang="en"/>
              <a:t>What are some energy transformations we see everyday?</a:t>
            </a:r>
          </a:p>
        </p:txBody>
      </p:sp>
      <p:sp>
        <p:nvSpPr>
          <p:cNvPr id="179" name="Shape 17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Screen Shot 2017-09-11 at 10.53.08 AM.png" id="180" name="Shape 180"/>
          <p:cNvPicPr preferRelativeResize="0"/>
          <p:nvPr/>
        </p:nvPicPr>
        <p:blipFill>
          <a:blip r:embed="rId3">
            <a:alphaModFix/>
          </a:blip>
          <a:stretch>
            <a:fillRect/>
          </a:stretch>
        </p:blipFill>
        <p:spPr>
          <a:xfrm>
            <a:off x="734775" y="1152475"/>
            <a:ext cx="7373200" cy="3416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62" name="Shape 6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  Potential Energy</a:t>
            </a:r>
          </a:p>
        </p:txBody>
      </p:sp>
      <p:sp>
        <p:nvSpPr>
          <p:cNvPr id="186" name="Shape 18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Energy due to the position of an object.</a:t>
            </a:r>
          </a:p>
          <a:p>
            <a:pPr lvl="0">
              <a:spcBef>
                <a:spcPts val="0"/>
              </a:spcBef>
              <a:buNone/>
            </a:pPr>
            <a:r>
              <a:rPr b="1" lang="en"/>
              <a:t>P.E. =  m. g. </a:t>
            </a:r>
            <a:r>
              <a:rPr b="1" lang="en"/>
              <a:t>h</a:t>
            </a:r>
          </a:p>
          <a:p>
            <a:pPr lvl="0">
              <a:spcBef>
                <a:spcPts val="0"/>
              </a:spcBef>
              <a:buNone/>
            </a:pPr>
            <a:r>
              <a:rPr lang="en"/>
              <a:t>So the higher an object is situated, the more potential energy it has.</a:t>
            </a:r>
          </a:p>
          <a:p>
            <a:pPr lvl="0">
              <a:spcBef>
                <a:spcPts val="0"/>
              </a:spcBef>
              <a:buNone/>
            </a:pPr>
            <a:r>
              <a:rPr lang="en"/>
              <a:t>Potential energy may also be in food, or fuel as</a:t>
            </a:r>
            <a:r>
              <a:rPr b="1" lang="en"/>
              <a:t> chemical potential energy.</a:t>
            </a:r>
          </a:p>
          <a:p>
            <a:pPr lvl="0">
              <a:spcBef>
                <a:spcPts val="0"/>
              </a:spcBef>
              <a:buNone/>
            </a:pPr>
            <a:r>
              <a:rPr lang="en"/>
              <a:t>There is </a:t>
            </a:r>
            <a:r>
              <a:rPr b="1" lang="en"/>
              <a:t>mechanical potential energy </a:t>
            </a:r>
            <a:r>
              <a:rPr lang="en"/>
              <a:t>in a set of gears.</a:t>
            </a:r>
          </a:p>
          <a:p>
            <a:pPr lvl="0">
              <a:spcBef>
                <a:spcPts val="0"/>
              </a:spcBef>
              <a:buNone/>
            </a:pPr>
            <a:r>
              <a:rPr b="1" lang="en"/>
              <a:t>Gravitational Potential Energy</a:t>
            </a:r>
            <a:r>
              <a:rPr lang="en"/>
              <a:t> exist on a ball suspended in mid air.</a:t>
            </a:r>
          </a:p>
          <a:p>
            <a:pPr lvl="0">
              <a:spcBef>
                <a:spcPts val="0"/>
              </a:spcBef>
              <a:buNone/>
            </a:pPr>
            <a:r>
              <a:rPr b="1" lang="en"/>
              <a:t>Nuclear potential energy</a:t>
            </a:r>
            <a:r>
              <a:rPr lang="en"/>
              <a:t> exists in all atomic nuclei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Kinetic Energy</a:t>
            </a:r>
          </a:p>
        </p:txBody>
      </p:sp>
      <p:sp>
        <p:nvSpPr>
          <p:cNvPr id="192" name="Shape 19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Energy of motion. When you do jumping jacks, the chemical potential energy of the food you ate converts to kinetic energy due to your movement and ultimately to thermal energy as you start feeling hot. There are various forms of kinetic energy as</a:t>
            </a:r>
            <a:r>
              <a:rPr b="1" lang="en"/>
              <a:t> radiant energy, thermal energy, sound waves and electrical energy</a:t>
            </a:r>
            <a:r>
              <a:rPr lang="en"/>
              <a:t>.</a:t>
            </a:r>
          </a:p>
          <a:p>
            <a:pPr lvl="0">
              <a:spcBef>
                <a:spcPts val="0"/>
              </a:spcBef>
              <a:buNone/>
            </a:pPr>
            <a:r>
              <a:t/>
            </a:r>
            <a:endParaRPr/>
          </a:p>
          <a:p>
            <a:pPr lvl="0">
              <a:spcBef>
                <a:spcPts val="0"/>
              </a:spcBef>
              <a:buNone/>
            </a:pPr>
            <a:r>
              <a:rPr b="1" lang="en"/>
              <a:t>K.E. = o.5 m.v</a:t>
            </a:r>
            <a:r>
              <a:rPr b="1" baseline="30000" lang="en"/>
              <a:t>2</a:t>
            </a:r>
          </a:p>
          <a:p>
            <a:pPr lvl="0">
              <a:spcBef>
                <a:spcPts val="0"/>
              </a:spcBef>
              <a:buNone/>
            </a:pPr>
            <a:r>
              <a:t/>
            </a:r>
            <a:endParaRPr baseline="30000"/>
          </a:p>
          <a:p>
            <a:pPr lvl="0">
              <a:spcBef>
                <a:spcPts val="0"/>
              </a:spcBef>
              <a:buNone/>
            </a:pPr>
            <a:r>
              <a:t/>
            </a:r>
            <a:endParaRPr baseline="30000"/>
          </a:p>
          <a:p>
            <a:pPr lvl="0">
              <a:spcBef>
                <a:spcPts val="0"/>
              </a:spcBef>
              <a:buNone/>
            </a:pPr>
            <a:r>
              <a:t/>
            </a:r>
            <a:endParaRPr baseline="30000" sz="1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 Newton’s Cradle </a:t>
            </a:r>
          </a:p>
        </p:txBody>
      </p:sp>
      <p:sp>
        <p:nvSpPr>
          <p:cNvPr id="198" name="Shape 19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CLAIM: In the newton’s cradle apparatus, energy is being conserved, at the same time changing forms</a:t>
            </a:r>
          </a:p>
          <a:p>
            <a:pPr lvl="0">
              <a:spcBef>
                <a:spcPts val="0"/>
              </a:spcBef>
              <a:buNone/>
            </a:pPr>
            <a:r>
              <a:rPr lang="en"/>
              <a:t>EVIDENCE:  What do you see?</a:t>
            </a:r>
          </a:p>
          <a:p>
            <a:pPr lvl="0">
              <a:spcBef>
                <a:spcPts val="0"/>
              </a:spcBef>
              <a:buNone/>
            </a:pPr>
            <a:r>
              <a:rPr lang="en"/>
              <a:t>REASONING:  What explains it? What kind of energy transformations are happening?</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graphicFrame>
        <p:nvGraphicFramePr>
          <p:cNvPr id="203" name="Shape 203"/>
          <p:cNvGraphicFramePr/>
          <p:nvPr/>
        </p:nvGraphicFramePr>
        <p:xfrm>
          <a:off x="249300" y="419875"/>
          <a:ext cx="3000000" cy="3000000"/>
        </p:xfrm>
        <a:graphic>
          <a:graphicData uri="http://schemas.openxmlformats.org/drawingml/2006/table">
            <a:tbl>
              <a:tblPr>
                <a:noFill/>
                <a:tableStyleId>{5DA479A8-9B70-49DD-9EE0-825E3D8FC504}</a:tableStyleId>
              </a:tblPr>
              <a:tblGrid>
                <a:gridCol w="2888300"/>
                <a:gridCol w="2888300"/>
                <a:gridCol w="2888300"/>
              </a:tblGrid>
              <a:tr h="590975">
                <a:tc>
                  <a:txBody>
                    <a:bodyPr>
                      <a:noAutofit/>
                    </a:bodyPr>
                    <a:lstStyle/>
                    <a:p>
                      <a:pPr lvl="0">
                        <a:spcBef>
                          <a:spcPts val="0"/>
                        </a:spcBef>
                        <a:buNone/>
                      </a:pPr>
                      <a:r>
                        <a:rPr lang="en"/>
                        <a:t>CLAIM</a:t>
                      </a:r>
                    </a:p>
                  </a:txBody>
                  <a:tcPr marT="91425" marB="91425" marR="91425" marL="91425"/>
                </a:tc>
                <a:tc>
                  <a:txBody>
                    <a:bodyPr>
                      <a:noAutofit/>
                    </a:bodyPr>
                    <a:lstStyle/>
                    <a:p>
                      <a:pPr lvl="0">
                        <a:spcBef>
                          <a:spcPts val="0"/>
                        </a:spcBef>
                        <a:buNone/>
                      </a:pPr>
                      <a:r>
                        <a:rPr lang="en"/>
                        <a:t>EVIDENCE</a:t>
                      </a:r>
                    </a:p>
                  </a:txBody>
                  <a:tcPr marT="91425" marB="91425" marR="91425" marL="91425"/>
                </a:tc>
                <a:tc>
                  <a:txBody>
                    <a:bodyPr>
                      <a:noAutofit/>
                    </a:bodyPr>
                    <a:lstStyle/>
                    <a:p>
                      <a:pPr lvl="0">
                        <a:spcBef>
                          <a:spcPts val="0"/>
                        </a:spcBef>
                        <a:buNone/>
                      </a:pPr>
                      <a:r>
                        <a:rPr lang="en"/>
                        <a:t>REASONING</a:t>
                      </a:r>
                    </a:p>
                  </a:txBody>
                  <a:tcPr marT="91425" marB="91425" marR="91425" marL="91425"/>
                </a:tc>
              </a:tr>
              <a:tr h="4131225">
                <a:tc>
                  <a:txBody>
                    <a:bodyPr>
                      <a:noAutofit/>
                    </a:bodyPr>
                    <a:lstStyle/>
                    <a:p>
                      <a:pPr lvl="0" rtl="0">
                        <a:lnSpc>
                          <a:spcPct val="115000"/>
                        </a:lnSpc>
                        <a:spcBef>
                          <a:spcPts val="0"/>
                        </a:spcBef>
                        <a:spcAft>
                          <a:spcPts val="1600"/>
                        </a:spcAft>
                        <a:buNone/>
                      </a:pPr>
                      <a:r>
                        <a:rPr lang="en" sz="1800">
                          <a:solidFill>
                            <a:schemeClr val="dk2"/>
                          </a:solidFill>
                          <a:latin typeface="Proxima Nova"/>
                          <a:ea typeface="Proxima Nova"/>
                          <a:cs typeface="Proxima Nova"/>
                          <a:sym typeface="Proxima Nova"/>
                        </a:rPr>
                        <a:t>In the newton’s cradle apparatus, energy is being conserved, at the same time changing forms</a:t>
                      </a:r>
                    </a:p>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 The Law of conservation of energy</a:t>
            </a:r>
          </a:p>
        </p:txBody>
      </p:sp>
      <p:sp>
        <p:nvSpPr>
          <p:cNvPr id="209" name="Shape 20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descr="View full lesson: http://ed.ted.com/lessons/all-of-the-energy-in-the-universe-is-george-zaidan-and-charles-morton  The energy in the universe never increases or decreases -- but it does move around a lot. Energy can be potential (like a stretched-out rubber band waiting to snap) or kinetic (like the molecules that vibrate within any substance). And though we can't exactly see it, every time we cook dinner or shiver on a cold night, we know it's there. George Zaidan and Charles Morton get excited about energy.  Lesson by George Zaidan and Charles Morton, animation by Pew36 Animation Studios." id="210" name="Shape 210" title="All of the energy in the universe is... - George Zaidan and Charles Morton">
            <a:hlinkClick r:id="rId3"/>
          </p:cNvPr>
          <p:cNvSpPr/>
          <p:nvPr/>
        </p:nvSpPr>
        <p:spPr>
          <a:xfrm>
            <a:off x="2286000" y="1146175"/>
            <a:ext cx="4572000" cy="3429000"/>
          </a:xfrm>
          <a:prstGeom prst="rect">
            <a:avLst/>
          </a:prstGeom>
          <a:blipFill>
            <a:blip r:embed="rId4">
              <a:alphaModFix/>
            </a:blip>
            <a:stretch>
              <a:fillRect/>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Energy Stories</a:t>
            </a:r>
          </a:p>
        </p:txBody>
      </p:sp>
      <p:sp>
        <p:nvSpPr>
          <p:cNvPr id="216" name="Shape 21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2400"/>
              <a:t>What is the energy story of your cell phone?</a:t>
            </a:r>
          </a:p>
          <a:p>
            <a:pPr lvl="0">
              <a:spcBef>
                <a:spcPts val="0"/>
              </a:spcBef>
              <a:buNone/>
            </a:pPr>
            <a:r>
              <a:t/>
            </a:r>
            <a:endParaRPr/>
          </a:p>
          <a:p>
            <a:pPr lvl="0">
              <a:spcBef>
                <a:spcPts val="0"/>
              </a:spcBef>
              <a:buNone/>
            </a:pPr>
            <a:r>
              <a:t/>
            </a:r>
            <a:endParaRPr/>
          </a:p>
        </p:txBody>
      </p:sp>
      <p:pic>
        <p:nvPicPr>
          <p:cNvPr descr="Screen Shot 2017-09-11 at 10.52.23 AM.png" id="217" name="Shape 217"/>
          <p:cNvPicPr preferRelativeResize="0"/>
          <p:nvPr/>
        </p:nvPicPr>
        <p:blipFill>
          <a:blip r:embed="rId3">
            <a:alphaModFix/>
          </a:blip>
          <a:stretch>
            <a:fillRect/>
          </a:stretch>
        </p:blipFill>
        <p:spPr>
          <a:xfrm>
            <a:off x="225950" y="1651075"/>
            <a:ext cx="6716500" cy="3416400"/>
          </a:xfrm>
          <a:prstGeom prst="rect">
            <a:avLst/>
          </a:prstGeom>
          <a:noFill/>
          <a:ln>
            <a:noFill/>
          </a:ln>
        </p:spPr>
      </p:pic>
      <p:pic>
        <p:nvPicPr>
          <p:cNvPr descr="Screen Shot 2017-09-11 at 10.54.56 AM.png" id="218" name="Shape 218"/>
          <p:cNvPicPr preferRelativeResize="0"/>
          <p:nvPr/>
        </p:nvPicPr>
        <p:blipFill>
          <a:blip r:embed="rId4">
            <a:alphaModFix/>
          </a:blip>
          <a:stretch>
            <a:fillRect/>
          </a:stretch>
        </p:blipFill>
        <p:spPr>
          <a:xfrm>
            <a:off x="7168371" y="131525"/>
            <a:ext cx="1281649" cy="2589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197675" y="0"/>
            <a:ext cx="8520600" cy="572700"/>
          </a:xfrm>
          <a:prstGeom prst="rect">
            <a:avLst/>
          </a:prstGeom>
        </p:spPr>
        <p:txBody>
          <a:bodyPr anchorCtr="0" anchor="t" bIns="91425" lIns="91425" rIns="91425" wrap="square" tIns="91425">
            <a:noAutofit/>
          </a:bodyPr>
          <a:lstStyle/>
          <a:p>
            <a:pPr lvl="0">
              <a:spcBef>
                <a:spcPts val="0"/>
              </a:spcBef>
              <a:buNone/>
            </a:pPr>
            <a:r>
              <a:rPr lang="en"/>
              <a:t>Energy Stories Poster : 30 minutes</a:t>
            </a:r>
          </a:p>
        </p:txBody>
      </p:sp>
      <p:sp>
        <p:nvSpPr>
          <p:cNvPr id="224" name="Shape 224"/>
          <p:cNvSpPr txBox="1"/>
          <p:nvPr>
            <p:ph idx="1" type="body"/>
          </p:nvPr>
        </p:nvSpPr>
        <p:spPr>
          <a:xfrm>
            <a:off x="197675" y="572700"/>
            <a:ext cx="8520600" cy="4570800"/>
          </a:xfrm>
          <a:prstGeom prst="rect">
            <a:avLst/>
          </a:prstGeom>
        </p:spPr>
        <p:txBody>
          <a:bodyPr anchorCtr="0" anchor="t" bIns="91425" lIns="91425" rIns="91425" wrap="square" tIns="91425">
            <a:noAutofit/>
          </a:bodyPr>
          <a:lstStyle/>
          <a:p>
            <a:pPr indent="-228600" lvl="0" marL="457200" rtl="0">
              <a:spcBef>
                <a:spcPts val="0"/>
              </a:spcBef>
            </a:pPr>
            <a:r>
              <a:rPr lang="en"/>
              <a:t>Work in groups of two</a:t>
            </a:r>
          </a:p>
          <a:p>
            <a:pPr lvl="0" rtl="0">
              <a:spcBef>
                <a:spcPts val="0"/>
              </a:spcBef>
              <a:buNone/>
            </a:pPr>
            <a:r>
              <a:t/>
            </a:r>
            <a:endParaRPr/>
          </a:p>
          <a:p>
            <a:pPr indent="-228600" lvl="0" marL="457200" rtl="0">
              <a:spcBef>
                <a:spcPts val="0"/>
              </a:spcBef>
            </a:pPr>
            <a:r>
              <a:rPr lang="en"/>
              <a:t>You will be researching the topic given to you to learn what energy transformations are involved in that topic</a:t>
            </a:r>
          </a:p>
          <a:p>
            <a:pPr lvl="0" rtl="0">
              <a:spcBef>
                <a:spcPts val="0"/>
              </a:spcBef>
              <a:buNone/>
            </a:pPr>
            <a:r>
              <a:t/>
            </a:r>
            <a:endParaRPr/>
          </a:p>
          <a:p>
            <a:pPr indent="-228600" lvl="0" marL="457200" rtl="0">
              <a:spcBef>
                <a:spcPts val="0"/>
              </a:spcBef>
            </a:pPr>
            <a:r>
              <a:rPr lang="en"/>
              <a:t>You will be creating a poster  in an A4 size paper. Include all the different energy transformations involved, a simple diagram and explain how the first law applies to your topic ( Explain total internal energy, heat and work in your context. Also talk about how the law of conservation of energy applies). You may want to extend your research to finding conversion efficiencies!</a:t>
            </a:r>
          </a:p>
          <a:p>
            <a:pPr lvl="0">
              <a:spcBef>
                <a:spcPts val="0"/>
              </a:spcBef>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0" y="119475"/>
            <a:ext cx="8997900" cy="572700"/>
          </a:xfrm>
          <a:prstGeom prst="rect">
            <a:avLst/>
          </a:prstGeom>
        </p:spPr>
        <p:txBody>
          <a:bodyPr anchorCtr="0" anchor="t" bIns="91425" lIns="91425" rIns="91425" wrap="square" tIns="91425">
            <a:noAutofit/>
          </a:bodyPr>
          <a:lstStyle/>
          <a:p>
            <a:pPr lvl="0">
              <a:spcBef>
                <a:spcPts val="0"/>
              </a:spcBef>
              <a:buNone/>
            </a:pPr>
            <a:r>
              <a:rPr lang="en"/>
              <a:t>Energy Stories : Grading Rubric on Weebly</a:t>
            </a:r>
          </a:p>
        </p:txBody>
      </p:sp>
      <p:sp>
        <p:nvSpPr>
          <p:cNvPr id="230" name="Shape 230"/>
          <p:cNvSpPr txBox="1"/>
          <p:nvPr>
            <p:ph idx="1" type="body"/>
          </p:nvPr>
        </p:nvSpPr>
        <p:spPr>
          <a:xfrm>
            <a:off x="311700" y="839950"/>
            <a:ext cx="8520600" cy="3990900"/>
          </a:xfrm>
          <a:prstGeom prst="rect">
            <a:avLst/>
          </a:prstGeom>
        </p:spPr>
        <p:txBody>
          <a:bodyPr anchorCtr="0" anchor="t" bIns="91425" lIns="91425" rIns="91425" wrap="square" tIns="91425">
            <a:noAutofit/>
          </a:bodyPr>
          <a:lstStyle/>
          <a:p>
            <a:pPr lvl="0">
              <a:spcBef>
                <a:spcPts val="0"/>
              </a:spcBef>
              <a:buNone/>
            </a:pPr>
            <a:r>
              <a:rPr lang="en"/>
              <a:t>Hydroelectric Power Generation          A roller coaster</a:t>
            </a:r>
          </a:p>
          <a:p>
            <a:pPr lvl="0">
              <a:spcBef>
                <a:spcPts val="0"/>
              </a:spcBef>
              <a:buNone/>
            </a:pPr>
            <a:r>
              <a:rPr lang="en"/>
              <a:t>The food web                                          Solar panels</a:t>
            </a:r>
          </a:p>
          <a:p>
            <a:pPr lvl="0">
              <a:spcBef>
                <a:spcPts val="0"/>
              </a:spcBef>
              <a:buNone/>
            </a:pPr>
            <a:r>
              <a:rPr lang="en"/>
              <a:t> An electric car ( Eg. Tesla )                    A steam engine </a:t>
            </a:r>
          </a:p>
          <a:p>
            <a:pPr lvl="0">
              <a:spcBef>
                <a:spcPts val="0"/>
              </a:spcBef>
              <a:buNone/>
            </a:pPr>
            <a:r>
              <a:rPr lang="en"/>
              <a:t>A nuclear power plant                           A wind mill</a:t>
            </a:r>
          </a:p>
          <a:p>
            <a:pPr lvl="0">
              <a:spcBef>
                <a:spcPts val="0"/>
              </a:spcBef>
              <a:buNone/>
            </a:pPr>
            <a:r>
              <a:rPr lang="en"/>
              <a:t>Growing corn                                          Geothermal Power                                     </a:t>
            </a:r>
          </a:p>
          <a:p>
            <a:pPr lvl="0">
              <a:spcBef>
                <a:spcPts val="0"/>
              </a:spcBef>
              <a:buNone/>
            </a:pPr>
            <a:r>
              <a:rPr lang="en"/>
              <a:t>A refrigerator                                           A computer/tablet</a:t>
            </a:r>
          </a:p>
          <a:p>
            <a:pPr lvl="0">
              <a:spcBef>
                <a:spcPts val="0"/>
              </a:spcBef>
              <a:buNone/>
            </a:pPr>
            <a:r>
              <a:rPr lang="en"/>
              <a:t> ICE Cars ( Eg. A Dodge Demon )         Thermal Power Plants</a:t>
            </a:r>
          </a:p>
          <a:p>
            <a:pPr lvl="0">
              <a:spcBef>
                <a:spcPts val="0"/>
              </a:spcBef>
              <a:buNone/>
            </a:pPr>
            <a:r>
              <a:rPr lang="en"/>
              <a:t>                             A fireworks display</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t> FIRST LAW MATH</a:t>
            </a:r>
          </a:p>
        </p:txBody>
      </p:sp>
      <p:sp>
        <p:nvSpPr>
          <p:cNvPr id="236" name="Shape 23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  </a:t>
            </a:r>
          </a:p>
        </p:txBody>
      </p:sp>
      <p:pic>
        <p:nvPicPr>
          <p:cNvPr descr="Screen Shot 2017-08-31 at 10.28.44 AM.png" id="237" name="Shape 237"/>
          <p:cNvPicPr preferRelativeResize="0"/>
          <p:nvPr/>
        </p:nvPicPr>
        <p:blipFill>
          <a:blip r:embed="rId3">
            <a:alphaModFix/>
          </a:blip>
          <a:stretch>
            <a:fillRect/>
          </a:stretch>
        </p:blipFill>
        <p:spPr>
          <a:xfrm>
            <a:off x="1146162" y="1288649"/>
            <a:ext cx="6851675" cy="35155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                 EXAMPLE PROBLEM</a:t>
            </a:r>
          </a:p>
        </p:txBody>
      </p:sp>
      <p:sp>
        <p:nvSpPr>
          <p:cNvPr id="243" name="Shape 24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solidFill>
                  <a:srgbClr val="333333"/>
                </a:solidFill>
                <a:highlight>
                  <a:srgbClr val="FFFFFF"/>
                </a:highlight>
                <a:latin typeface="Arial"/>
                <a:ea typeface="Arial"/>
                <a:cs typeface="Arial"/>
                <a:sym typeface="Arial"/>
              </a:rPr>
              <a:t>The internal energy of a system decreases by 200J. If 50 J of work is done BY the gas, how much energy is transferred as heat? Is the work done positive or negative?</a:t>
            </a:r>
          </a:p>
          <a:p>
            <a:pPr lvl="0">
              <a:spcBef>
                <a:spcPts val="0"/>
              </a:spcBef>
              <a:buNone/>
            </a:pPr>
            <a:r>
              <a:rPr lang="en">
                <a:solidFill>
                  <a:srgbClr val="333333"/>
                </a:solidFill>
                <a:highlight>
                  <a:srgbClr val="FFFFFF"/>
                </a:highlight>
                <a:latin typeface="Arial"/>
                <a:ea typeface="Arial"/>
                <a:cs typeface="Arial"/>
                <a:sym typeface="Arial"/>
              </a:rPr>
              <a:t>Given : Internal energy change = 200 J; Work done by gas (system) = 50 J</a:t>
            </a:r>
          </a:p>
          <a:p>
            <a:pPr lvl="0">
              <a:spcBef>
                <a:spcPts val="0"/>
              </a:spcBef>
              <a:buNone/>
            </a:pPr>
            <a:r>
              <a:rPr lang="en">
                <a:solidFill>
                  <a:srgbClr val="333333"/>
                </a:solidFill>
                <a:highlight>
                  <a:srgbClr val="FFFFFF"/>
                </a:highlight>
                <a:latin typeface="Arial"/>
                <a:ea typeface="Arial"/>
                <a:cs typeface="Arial"/>
                <a:sym typeface="Arial"/>
              </a:rPr>
              <a:t>Required: Q = ?</a:t>
            </a:r>
          </a:p>
          <a:p>
            <a:pPr lvl="0" rtl="0">
              <a:spcBef>
                <a:spcPts val="0"/>
              </a:spcBef>
              <a:buNone/>
            </a:pPr>
            <a:r>
              <a:rPr lang="en">
                <a:solidFill>
                  <a:srgbClr val="333333"/>
                </a:solidFill>
                <a:highlight>
                  <a:srgbClr val="FFFFFF"/>
                </a:highlight>
                <a:latin typeface="Arial"/>
                <a:ea typeface="Arial"/>
                <a:cs typeface="Arial"/>
                <a:sym typeface="Arial"/>
              </a:rPr>
              <a:t>Solution : -200 J = Q - 50 J    </a:t>
            </a:r>
          </a:p>
          <a:p>
            <a:pPr lvl="0">
              <a:spcBef>
                <a:spcPts val="0"/>
              </a:spcBef>
              <a:buNone/>
            </a:pPr>
            <a:r>
              <a:rPr lang="en">
                <a:solidFill>
                  <a:srgbClr val="333333"/>
                </a:solidFill>
                <a:highlight>
                  <a:srgbClr val="FFFFFF"/>
                </a:highlight>
                <a:latin typeface="Arial"/>
                <a:ea typeface="Arial"/>
                <a:cs typeface="Arial"/>
                <a:sym typeface="Arial"/>
              </a:rPr>
              <a:t>                     Q =  -150 J </a:t>
            </a:r>
          </a:p>
          <a:p>
            <a:pPr lvl="0">
              <a:spcBef>
                <a:spcPts val="0"/>
              </a:spcBef>
              <a:buNone/>
            </a:pPr>
            <a:r>
              <a:t/>
            </a:r>
            <a:endParaRPr>
              <a:solidFill>
                <a:srgbClr val="333333"/>
              </a:solidFill>
              <a:highlight>
                <a:srgbClr val="FFFFFF"/>
              </a:highlight>
              <a:latin typeface="Arial"/>
              <a:ea typeface="Arial"/>
              <a:cs typeface="Arial"/>
              <a:sym typeface="Arial"/>
            </a:endParaRPr>
          </a:p>
          <a:p>
            <a:pPr lvl="0">
              <a:spcBef>
                <a:spcPts val="0"/>
              </a:spcBef>
              <a:buNone/>
            </a:pPr>
            <a:r>
              <a:t/>
            </a:r>
            <a:endParaRPr>
              <a:solidFill>
                <a:srgbClr val="333333"/>
              </a:solidFill>
              <a:highlight>
                <a:srgbClr val="FFFFFF"/>
              </a:highlight>
              <a:latin typeface="Arial"/>
              <a:ea typeface="Arial"/>
              <a:cs typeface="Arial"/>
              <a:sym typeface="Arial"/>
            </a:endParaRPr>
          </a:p>
          <a:p>
            <a:pPr lvl="0">
              <a:spcBef>
                <a:spcPts val="0"/>
              </a:spcBef>
              <a:buNone/>
            </a:pPr>
            <a:r>
              <a:t/>
            </a:r>
            <a:endParaRPr>
              <a:solidFill>
                <a:srgbClr val="333333"/>
              </a:solidFill>
              <a:highlight>
                <a:srgbClr val="FFFFFF"/>
              </a:highlight>
              <a:latin typeface="Arial"/>
              <a:ea typeface="Arial"/>
              <a:cs typeface="Arial"/>
              <a:sym typeface="Arial"/>
            </a:endParaRPr>
          </a:p>
          <a:p>
            <a:pPr lvl="0">
              <a:spcBef>
                <a:spcPts val="0"/>
              </a:spcBef>
              <a:buNone/>
            </a:pPr>
            <a:r>
              <a:t/>
            </a:r>
            <a:endParaRPr>
              <a:solidFill>
                <a:srgbClr val="333333"/>
              </a:solidFill>
              <a:highlight>
                <a:srgbClr val="FFFFFF"/>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ctrTitle"/>
          </p:nvPr>
        </p:nvSpPr>
        <p:spPr>
          <a:xfrm>
            <a:off x="243850" y="0"/>
            <a:ext cx="8520600" cy="1957800"/>
          </a:xfrm>
          <a:prstGeom prst="rect">
            <a:avLst/>
          </a:prstGeom>
        </p:spPr>
        <p:txBody>
          <a:bodyPr anchorCtr="0" anchor="b" bIns="91425" lIns="91425" rIns="91425" wrap="square" tIns="91425">
            <a:noAutofit/>
          </a:bodyPr>
          <a:lstStyle/>
          <a:p>
            <a:pPr lvl="0" rtl="0">
              <a:spcBef>
                <a:spcPts val="0"/>
              </a:spcBef>
              <a:buNone/>
            </a:pPr>
            <a:r>
              <a:rPr lang="en"/>
              <a:t>HEAT and ENERGY</a:t>
            </a:r>
          </a:p>
        </p:txBody>
      </p:sp>
      <p:sp>
        <p:nvSpPr>
          <p:cNvPr id="68" name="Shape 68"/>
          <p:cNvSpPr txBox="1"/>
          <p:nvPr>
            <p:ph idx="1" type="subTitle"/>
          </p:nvPr>
        </p:nvSpPr>
        <p:spPr>
          <a:xfrm>
            <a:off x="311700" y="1862998"/>
            <a:ext cx="8520600" cy="733500"/>
          </a:xfrm>
          <a:prstGeom prst="rect">
            <a:avLst/>
          </a:prstGeom>
        </p:spPr>
        <p:txBody>
          <a:bodyPr anchorCtr="0" anchor="t" bIns="91425" lIns="91425" rIns="91425" wrap="square" tIns="91425">
            <a:noAutofit/>
          </a:bodyPr>
          <a:lstStyle/>
          <a:p>
            <a:pPr lvl="0" rtl="0">
              <a:spcBef>
                <a:spcPts val="0"/>
              </a:spcBef>
              <a:buNone/>
            </a:pPr>
            <a:r>
              <a:rPr b="1" lang="en" sz="3600"/>
              <a:t>IN THE EARTH SYSTEM</a:t>
            </a:r>
          </a:p>
          <a:p>
            <a:pPr lvl="0" rtl="0">
              <a:spcBef>
                <a:spcPts val="0"/>
              </a:spcBef>
              <a:buNone/>
            </a:pPr>
            <a:r>
              <a:t/>
            </a:r>
            <a:endParaRPr b="1" sz="3000"/>
          </a:p>
          <a:p>
            <a:pPr lvl="0" rtl="0">
              <a:spcBef>
                <a:spcPts val="0"/>
              </a:spcBef>
              <a:buNone/>
            </a:pPr>
            <a:r>
              <a:rPr b="1" lang="en" sz="3000"/>
              <a:t>UNIT II</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Let’s use Google Sheets to build a model</a:t>
            </a:r>
          </a:p>
        </p:txBody>
      </p:sp>
      <p:sp>
        <p:nvSpPr>
          <p:cNvPr id="249" name="Shape 24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228600" lvl="0" marL="457200" rtl="0">
              <a:spcBef>
                <a:spcPts val="0"/>
              </a:spcBef>
            </a:pPr>
            <a:r>
              <a:rPr lang="en"/>
              <a:t>Create a new google sheet and name it ‘First law’</a:t>
            </a:r>
          </a:p>
          <a:p>
            <a:pPr indent="-228600" lvl="0" marL="457200" rtl="0">
              <a:spcBef>
                <a:spcPts val="0"/>
              </a:spcBef>
            </a:pPr>
            <a:r>
              <a:rPr lang="en"/>
              <a:t>There will be three sheets for the three first law variables. What are those?</a:t>
            </a:r>
          </a:p>
          <a:p>
            <a:pPr indent="-228600" lvl="0" marL="457200" rtl="0">
              <a:spcBef>
                <a:spcPts val="0"/>
              </a:spcBef>
            </a:pPr>
            <a:r>
              <a:rPr lang="en"/>
              <a:t>Insert symbol to insert the symbol for delta</a:t>
            </a:r>
          </a:p>
          <a:p>
            <a:pPr indent="-228600" lvl="0" marL="457200" rtl="0">
              <a:spcBef>
                <a:spcPts val="0"/>
              </a:spcBef>
            </a:pPr>
            <a:r>
              <a:rPr lang="en"/>
              <a:t>How can we solve for one unknown at one particular time? We should know the other variables in the equation. It is important to sort the problem into given and required categories for this purpose</a:t>
            </a:r>
          </a:p>
          <a:p>
            <a:pPr indent="-228600" lvl="0" marL="457200" rtl="0">
              <a:spcBef>
                <a:spcPts val="0"/>
              </a:spcBef>
            </a:pPr>
            <a:r>
              <a:rPr lang="en"/>
              <a:t>Now follow my example and set up your spreadsheet to calculate the unknown variable in the first example.</a:t>
            </a:r>
          </a:p>
          <a:p>
            <a:pPr lvl="0">
              <a:spcBef>
                <a:spcPts val="0"/>
              </a:spcBef>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First Law Practice Problems </a:t>
            </a:r>
          </a:p>
        </p:txBody>
      </p:sp>
      <p:sp>
        <p:nvSpPr>
          <p:cNvPr id="255" name="Shape 255"/>
          <p:cNvSpPr txBox="1"/>
          <p:nvPr>
            <p:ph idx="1" type="body"/>
          </p:nvPr>
        </p:nvSpPr>
        <p:spPr>
          <a:xfrm>
            <a:off x="311700" y="1152475"/>
            <a:ext cx="8520600" cy="3915000"/>
          </a:xfrm>
          <a:prstGeom prst="rect">
            <a:avLst/>
          </a:prstGeom>
        </p:spPr>
        <p:txBody>
          <a:bodyPr anchorCtr="0" anchor="t" bIns="91425" lIns="91425" rIns="91425" wrap="square" tIns="91425">
            <a:noAutofit/>
          </a:bodyPr>
          <a:lstStyle/>
          <a:p>
            <a:pPr indent="-228600" lvl="0" marL="457200" rtl="0">
              <a:spcBef>
                <a:spcPts val="0"/>
              </a:spcBef>
              <a:buAutoNum type="arabicPeriod"/>
            </a:pPr>
            <a:r>
              <a:rPr lang="en"/>
              <a:t>900 joules of heat are added to a system and 200 joules of work are done on the system. What is U? </a:t>
            </a:r>
          </a:p>
          <a:p>
            <a:pPr lvl="0" rtl="0">
              <a:spcBef>
                <a:spcPts val="0"/>
              </a:spcBef>
              <a:buNone/>
            </a:pPr>
            <a:r>
              <a:t/>
            </a:r>
            <a:endParaRPr/>
          </a:p>
          <a:p>
            <a:pPr indent="-228600" lvl="0" marL="457200" rtl="0">
              <a:spcBef>
                <a:spcPts val="0"/>
              </a:spcBef>
              <a:buAutoNum type="arabicPeriod"/>
            </a:pPr>
            <a:r>
              <a:rPr lang="en"/>
              <a:t>Calculate w for a system that absorbs 260 kJ of heat and for which E = 157 kJ. Is the work done on or by the system? Does the system expand or contract?</a:t>
            </a:r>
          </a:p>
          <a:p>
            <a:pPr lvl="0" rtl="0">
              <a:spcBef>
                <a:spcPts val="0"/>
              </a:spcBef>
              <a:buNone/>
            </a:pPr>
            <a:r>
              <a:t/>
            </a:r>
            <a:endParaRPr/>
          </a:p>
          <a:p>
            <a:pPr indent="-228600" lvl="0" marL="457200">
              <a:spcBef>
                <a:spcPts val="0"/>
              </a:spcBef>
              <a:buAutoNum type="arabicPeriod"/>
            </a:pPr>
            <a:r>
              <a:rPr lang="en">
                <a:solidFill>
                  <a:srgbClr val="000000"/>
                </a:solidFill>
              </a:rPr>
              <a:t>3000 J of heat is added to a system while 2000 J of work is done on the system.  What is the change in internal energy?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ctrTitle"/>
          </p:nvPr>
        </p:nvSpPr>
        <p:spPr>
          <a:xfrm>
            <a:off x="311700" y="595975"/>
            <a:ext cx="8520600" cy="1957800"/>
          </a:xfrm>
          <a:prstGeom prst="rect">
            <a:avLst/>
          </a:prstGeom>
        </p:spPr>
        <p:txBody>
          <a:bodyPr anchorCtr="0" anchor="b" bIns="91425" lIns="91425" rIns="91425" wrap="square" tIns="91425">
            <a:noAutofit/>
          </a:bodyPr>
          <a:lstStyle/>
          <a:p>
            <a:pPr lvl="0">
              <a:spcBef>
                <a:spcPts val="0"/>
              </a:spcBef>
              <a:buNone/>
            </a:pPr>
            <a:r>
              <a:rPr lang="en"/>
              <a:t>NOTES</a:t>
            </a:r>
          </a:p>
        </p:txBody>
      </p:sp>
      <p:sp>
        <p:nvSpPr>
          <p:cNvPr id="74" name="Shape 74"/>
          <p:cNvSpPr txBox="1"/>
          <p:nvPr>
            <p:ph idx="1" type="subTitle"/>
          </p:nvPr>
        </p:nvSpPr>
        <p:spPr>
          <a:xfrm>
            <a:off x="311700" y="3165823"/>
            <a:ext cx="8520600" cy="733500"/>
          </a:xfrm>
          <a:prstGeom prst="rect">
            <a:avLst/>
          </a:prstGeom>
        </p:spPr>
        <p:txBody>
          <a:bodyPr anchorCtr="0" anchor="t" bIns="91425" lIns="91425" rIns="91425" wrap="square" tIns="91425">
            <a:noAutofit/>
          </a:bodyPr>
          <a:lstStyle/>
          <a:p>
            <a:pPr lvl="0">
              <a:spcBef>
                <a:spcPts val="0"/>
              </a:spcBef>
              <a:buNone/>
            </a:pPr>
            <a:r>
              <a:rPr lang="en"/>
              <a:t>VOCABULARY</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          THERMO-DYNAMICS!!</a:t>
            </a:r>
          </a:p>
        </p:txBody>
      </p:sp>
      <p:sp>
        <p:nvSpPr>
          <p:cNvPr id="80" name="Shape 80"/>
          <p:cNvSpPr txBox="1"/>
          <p:nvPr>
            <p:ph idx="1" type="body"/>
          </p:nvPr>
        </p:nvSpPr>
        <p:spPr>
          <a:xfrm>
            <a:off x="311700" y="1152475"/>
            <a:ext cx="8520600" cy="3864300"/>
          </a:xfrm>
          <a:prstGeom prst="rect">
            <a:avLst/>
          </a:prstGeom>
        </p:spPr>
        <p:txBody>
          <a:bodyPr anchorCtr="0" anchor="t" bIns="91425" lIns="91425" rIns="91425" wrap="square" tIns="91425">
            <a:noAutofit/>
          </a:bodyPr>
          <a:lstStyle/>
          <a:p>
            <a:pPr lvl="0" rtl="0">
              <a:spcBef>
                <a:spcPts val="0"/>
              </a:spcBef>
              <a:buNone/>
            </a:pPr>
            <a:r>
              <a:rPr lang="en"/>
              <a:t>                      THERMO= HEAT   DYNAMICS = MOVEMENT</a:t>
            </a:r>
          </a:p>
          <a:p>
            <a:pPr indent="-228600" lvl="0" marL="457200" rtl="0">
              <a:spcBef>
                <a:spcPts val="0"/>
              </a:spcBef>
            </a:pPr>
            <a:r>
              <a:rPr lang="en"/>
              <a:t>MOVEMENT OF HEAT DEEP INSIDE THE EARTH CAUSE VOLCANOES AND EARTHQUAKES, RESHAPES THE SURFACE</a:t>
            </a:r>
          </a:p>
          <a:p>
            <a:pPr lvl="0" rtl="0">
              <a:spcBef>
                <a:spcPts val="0"/>
              </a:spcBef>
              <a:buNone/>
            </a:pPr>
            <a:r>
              <a:t/>
            </a:r>
            <a:endParaRPr/>
          </a:p>
          <a:p>
            <a:pPr indent="-228600" lvl="0" marL="457200" rtl="0">
              <a:spcBef>
                <a:spcPts val="0"/>
              </a:spcBef>
            </a:pPr>
            <a:r>
              <a:rPr lang="en"/>
              <a:t>Heat is a form of energy that moves the tectonic plates and causes seismic upheavals</a:t>
            </a:r>
          </a:p>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animEffect filter="fade" transition="in">
                                      <p:cBhvr>
                                        <p:cTn dur="1000"/>
                                        <p:tgtEl>
                                          <p:spTgt spid="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animEffect filter="fade" transition="in">
                                      <p:cBhvr>
                                        <p:cTn dur="1000"/>
                                        <p:tgtEl>
                                          <p:spTgt spid="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animEffect filter="fade" transition="in">
                                      <p:cBhvr>
                                        <p:cTn dur="1000"/>
                                        <p:tgtEl>
                                          <p:spTgt spid="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3" st="3"/>
                                            </p:txEl>
                                          </p:spTgt>
                                        </p:tgtEl>
                                        <p:attrNameLst>
                                          <p:attrName>style.visibility</p:attrName>
                                        </p:attrNameLst>
                                      </p:cBhvr>
                                      <p:to>
                                        <p:strVal val="visible"/>
                                      </p:to>
                                    </p:set>
                                    <p:animEffect filter="fade" transition="in">
                                      <p:cBhvr>
                                        <p:cTn dur="1000"/>
                                        <p:tgtEl>
                                          <p:spTgt spid="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4" st="4"/>
                                            </p:txEl>
                                          </p:spTgt>
                                        </p:tgtEl>
                                        <p:attrNameLst>
                                          <p:attrName>style.visibility</p:attrName>
                                        </p:attrNameLst>
                                      </p:cBhvr>
                                      <p:to>
                                        <p:strVal val="visible"/>
                                      </p:to>
                                    </p:set>
                                    <p:animEffect filter="fade" transition="in">
                                      <p:cBhvr>
                                        <p:cTn dur="1000"/>
                                        <p:tgtEl>
                                          <p:spTgt spid="8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11700" y="331000"/>
            <a:ext cx="8520600" cy="572700"/>
          </a:xfrm>
          <a:prstGeom prst="rect">
            <a:avLst/>
          </a:prstGeom>
        </p:spPr>
        <p:txBody>
          <a:bodyPr anchorCtr="0" anchor="t" bIns="91425" lIns="91425" rIns="91425" wrap="square" tIns="91425">
            <a:noAutofit/>
          </a:bodyPr>
          <a:lstStyle/>
          <a:p>
            <a:pPr lvl="0">
              <a:spcBef>
                <a:spcPts val="0"/>
              </a:spcBef>
              <a:buNone/>
            </a:pPr>
            <a:r>
              <a:rPr lang="en"/>
              <a:t>What are the factors that affect heat flow (Q) ?</a:t>
            </a:r>
          </a:p>
        </p:txBody>
      </p:sp>
      <p:sp>
        <p:nvSpPr>
          <p:cNvPr id="86" name="Shape 86"/>
          <p:cNvSpPr txBox="1"/>
          <p:nvPr>
            <p:ph idx="1" type="body"/>
          </p:nvPr>
        </p:nvSpPr>
        <p:spPr>
          <a:xfrm>
            <a:off x="311700" y="1329850"/>
            <a:ext cx="8520600" cy="3416400"/>
          </a:xfrm>
          <a:prstGeom prst="rect">
            <a:avLst/>
          </a:prstGeom>
        </p:spPr>
        <p:txBody>
          <a:bodyPr anchorCtr="0" anchor="t" bIns="91425" lIns="91425" rIns="91425" wrap="square" tIns="91425">
            <a:noAutofit/>
          </a:bodyPr>
          <a:lstStyle/>
          <a:p>
            <a:pPr lvl="0">
              <a:spcBef>
                <a:spcPts val="0"/>
              </a:spcBef>
              <a:buNone/>
            </a:pPr>
            <a:r>
              <a:rPr lang="en"/>
              <a:t>				VS.  </a:t>
            </a:r>
          </a:p>
        </p:txBody>
      </p:sp>
      <p:pic>
        <p:nvPicPr>
          <p:cNvPr descr="Screen Shot 2017-09-11 at 11.19.05 PM.png" id="87" name="Shape 87"/>
          <p:cNvPicPr preferRelativeResize="0"/>
          <p:nvPr/>
        </p:nvPicPr>
        <p:blipFill>
          <a:blip r:embed="rId3">
            <a:alphaModFix/>
          </a:blip>
          <a:stretch>
            <a:fillRect/>
          </a:stretch>
        </p:blipFill>
        <p:spPr>
          <a:xfrm flipH="1" rot="10800000">
            <a:off x="494475" y="1329849"/>
            <a:ext cx="1565725" cy="1142175"/>
          </a:xfrm>
          <a:prstGeom prst="rect">
            <a:avLst/>
          </a:prstGeom>
          <a:noFill/>
          <a:ln>
            <a:noFill/>
          </a:ln>
        </p:spPr>
      </p:pic>
      <p:pic>
        <p:nvPicPr>
          <p:cNvPr descr="Screen Shot 2017-09-11 at 11.18.34 PM.png" id="88" name="Shape 88"/>
          <p:cNvPicPr preferRelativeResize="0"/>
          <p:nvPr/>
        </p:nvPicPr>
        <p:blipFill>
          <a:blip r:embed="rId4">
            <a:alphaModFix/>
          </a:blip>
          <a:stretch>
            <a:fillRect/>
          </a:stretch>
        </p:blipFill>
        <p:spPr>
          <a:xfrm>
            <a:off x="3095624" y="1240144"/>
            <a:ext cx="1655149" cy="1350799"/>
          </a:xfrm>
          <a:prstGeom prst="rect">
            <a:avLst/>
          </a:prstGeom>
          <a:noFill/>
          <a:ln>
            <a:noFill/>
          </a:ln>
        </p:spPr>
      </p:pic>
      <p:pic>
        <p:nvPicPr>
          <p:cNvPr descr="Screen Shot 2017-09-11 at 11.21.45 PM.png" id="89" name="Shape 89"/>
          <p:cNvPicPr preferRelativeResize="0"/>
          <p:nvPr/>
        </p:nvPicPr>
        <p:blipFill>
          <a:blip r:embed="rId5">
            <a:alphaModFix/>
          </a:blip>
          <a:stretch>
            <a:fillRect/>
          </a:stretch>
        </p:blipFill>
        <p:spPr>
          <a:xfrm>
            <a:off x="6108150" y="1116412"/>
            <a:ext cx="2724150" cy="2581275"/>
          </a:xfrm>
          <a:prstGeom prst="rect">
            <a:avLst/>
          </a:prstGeom>
          <a:noFill/>
          <a:ln>
            <a:noFill/>
          </a:ln>
        </p:spPr>
      </p:pic>
      <p:pic>
        <p:nvPicPr>
          <p:cNvPr descr="Screen Shot 2017-09-11 at 11.24.07 PM.png" id="90" name="Shape 90"/>
          <p:cNvPicPr preferRelativeResize="0"/>
          <p:nvPr/>
        </p:nvPicPr>
        <p:blipFill>
          <a:blip r:embed="rId6">
            <a:alphaModFix/>
          </a:blip>
          <a:stretch>
            <a:fillRect/>
          </a:stretch>
        </p:blipFill>
        <p:spPr>
          <a:xfrm>
            <a:off x="2060199" y="2751925"/>
            <a:ext cx="3666049" cy="2189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What are the modes of heat transfer?</a:t>
            </a:r>
          </a:p>
        </p:txBody>
      </p:sp>
      <p:sp>
        <p:nvSpPr>
          <p:cNvPr id="96" name="Shape 9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 </a:t>
            </a:r>
          </a:p>
          <a:p>
            <a:pPr lvl="0">
              <a:spcBef>
                <a:spcPts val="0"/>
              </a:spcBef>
              <a:buNone/>
            </a:pPr>
            <a:r>
              <a:rPr lang="en" sz="3000"/>
              <a:t>CONDUCTION</a:t>
            </a:r>
          </a:p>
          <a:p>
            <a:pPr lvl="0" rtl="0" algn="ctr">
              <a:spcBef>
                <a:spcPts val="0"/>
              </a:spcBef>
              <a:buNone/>
            </a:pPr>
            <a:r>
              <a:rPr lang="en" sz="3000"/>
              <a:t>	CONVECTION</a:t>
            </a:r>
          </a:p>
          <a:p>
            <a:pPr lvl="0" rtl="0" algn="ctr">
              <a:spcBef>
                <a:spcPts val="0"/>
              </a:spcBef>
              <a:buNone/>
            </a:pPr>
            <a:r>
              <a:t/>
            </a:r>
            <a:endParaRPr sz="3000"/>
          </a:p>
          <a:p>
            <a:pPr lvl="0" algn="r">
              <a:spcBef>
                <a:spcPts val="0"/>
              </a:spcBef>
              <a:buNone/>
            </a:pPr>
            <a:r>
              <a:rPr lang="en" sz="3000"/>
              <a:t>RADIATION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CONDUCTION</a:t>
            </a:r>
          </a:p>
        </p:txBody>
      </p:sp>
      <p:sp>
        <p:nvSpPr>
          <p:cNvPr id="102" name="Shape 10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Screen Shot 2017-09-11 at 10.49.19 PM.png" id="103" name="Shape 103"/>
          <p:cNvPicPr preferRelativeResize="0"/>
          <p:nvPr/>
        </p:nvPicPr>
        <p:blipFill>
          <a:blip r:embed="rId3">
            <a:alphaModFix/>
          </a:blip>
          <a:stretch>
            <a:fillRect/>
          </a:stretch>
        </p:blipFill>
        <p:spPr>
          <a:xfrm>
            <a:off x="3565675" y="1152475"/>
            <a:ext cx="3236698" cy="3629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CONVECTION</a:t>
            </a:r>
          </a:p>
        </p:txBody>
      </p:sp>
      <p:sp>
        <p:nvSpPr>
          <p:cNvPr id="109" name="Shape 10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Screen Shot 2017-09-11 at 10.49.56 PM.png" id="110" name="Shape 110"/>
          <p:cNvPicPr preferRelativeResize="0"/>
          <p:nvPr/>
        </p:nvPicPr>
        <p:blipFill>
          <a:blip r:embed="rId3">
            <a:alphaModFix/>
          </a:blip>
          <a:stretch>
            <a:fillRect/>
          </a:stretch>
        </p:blipFill>
        <p:spPr>
          <a:xfrm>
            <a:off x="2243150" y="1428750"/>
            <a:ext cx="4657725" cy="314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