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57" r:id="rId4"/>
    <p:sldId id="258" r:id="rId5"/>
    <p:sldId id="274" r:id="rId6"/>
    <p:sldId id="275" r:id="rId7"/>
    <p:sldId id="276" r:id="rId8"/>
    <p:sldId id="268" r:id="rId9"/>
    <p:sldId id="26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9" autoAdjust="0"/>
  </p:normalViewPr>
  <p:slideViewPr>
    <p:cSldViewPr snapToGrid="0">
      <p:cViewPr varScale="1">
        <p:scale>
          <a:sx n="65" d="100"/>
          <a:sy n="65" d="100"/>
        </p:scale>
        <p:origin x="-98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749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4C966-54A3-4565-82E4-C087494C5985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C8859-1070-4DB0-BB10-3CDE10CB05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C8859-1070-4DB0-BB10-3CDE10CB05E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DDB3-ACFC-4BF1-AD4A-4D01E4EB3E2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2B733-1318-499B-962B-EEDDA0EC2E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673" y="0"/>
            <a:ext cx="7772400" cy="1470025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016" y="1036121"/>
            <a:ext cx="8277101" cy="541218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Write down the general equation for heat flow.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are the units used for thermal energy (heat)?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Explain the following statement:</a:t>
            </a:r>
          </a:p>
          <a:p>
            <a:pPr marL="514350" indent="-514350"/>
            <a:r>
              <a:rPr lang="en-US" dirty="0" smtClean="0"/>
              <a:t>The specific heat of water is 4.184 Joules/g °C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Heating curve of water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 if we take some ice and slowly heat it up?</a:t>
            </a:r>
          </a:p>
          <a:p>
            <a:endParaRPr lang="en-US" dirty="0" smtClean="0"/>
          </a:p>
          <a:p>
            <a:r>
              <a:rPr lang="en-US" dirty="0" smtClean="0"/>
              <a:t>Phase change and energy changes</a:t>
            </a:r>
          </a:p>
          <a:p>
            <a:endParaRPr lang="en-US" dirty="0" smtClean="0"/>
          </a:p>
          <a:p>
            <a:r>
              <a:rPr lang="en-US" dirty="0" smtClean="0"/>
              <a:t>Let us graph this process!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Google Sheets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in to your email. Open up a new browser and go to drive.google.com</a:t>
            </a:r>
          </a:p>
          <a:p>
            <a:endParaRPr lang="en-US" dirty="0" smtClean="0"/>
          </a:p>
          <a:p>
            <a:r>
              <a:rPr lang="en-US" dirty="0" smtClean="0"/>
              <a:t>Click on New and create a new Google Sheet</a:t>
            </a:r>
          </a:p>
          <a:p>
            <a:endParaRPr lang="en-US" dirty="0" smtClean="0"/>
          </a:p>
          <a:p>
            <a:r>
              <a:rPr lang="en-US" dirty="0" smtClean="0"/>
              <a:t>Name it Heating Curve</a:t>
            </a:r>
          </a:p>
          <a:p>
            <a:endParaRPr lang="en-US" dirty="0" smtClean="0"/>
          </a:p>
          <a:p>
            <a:r>
              <a:rPr lang="en-US" dirty="0" smtClean="0"/>
              <a:t>Input the data from </a:t>
            </a:r>
            <a:r>
              <a:rPr lang="en-US" dirty="0" err="1" smtClean="0"/>
              <a:t>W</a:t>
            </a:r>
            <a:r>
              <a:rPr lang="en-US" dirty="0" err="1" smtClean="0"/>
              <a:t>eebly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Formulae in Google Sheets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on the cell where you want to enter the formula</a:t>
            </a:r>
          </a:p>
          <a:p>
            <a:r>
              <a:rPr lang="en-US" dirty="0" smtClean="0"/>
              <a:t>Type = ( Formula)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eg</a:t>
            </a:r>
            <a:r>
              <a:rPr lang="en-US" dirty="0" smtClean="0"/>
              <a:t>. To convert </a:t>
            </a:r>
            <a:r>
              <a:rPr lang="en-US" dirty="0" err="1" smtClean="0"/>
              <a:t>F</a:t>
            </a:r>
            <a:r>
              <a:rPr lang="en-US" dirty="0" err="1" smtClean="0"/>
              <a:t>arenheit</a:t>
            </a:r>
            <a:r>
              <a:rPr lang="en-US" dirty="0" smtClean="0"/>
              <a:t> to Celsius, enter formula =(F-32)*5/9 , where F is the cell with the </a:t>
            </a:r>
            <a:r>
              <a:rPr lang="en-US" dirty="0" err="1" smtClean="0"/>
              <a:t>Farenheit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Click on the cell once the value has calculated. Drag and drop the same column if you want a whole range of numbers to be calculated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Graphing in Google Sheets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Insert Chart</a:t>
            </a:r>
          </a:p>
          <a:p>
            <a:r>
              <a:rPr lang="en-US" dirty="0" smtClean="0"/>
              <a:t>Select a line graph</a:t>
            </a:r>
          </a:p>
          <a:p>
            <a:r>
              <a:rPr lang="en-US" dirty="0" smtClean="0"/>
              <a:t>Click on edit chart</a:t>
            </a:r>
          </a:p>
          <a:p>
            <a:r>
              <a:rPr lang="en-US" dirty="0" smtClean="0"/>
              <a:t>Click on data</a:t>
            </a:r>
          </a:p>
          <a:p>
            <a:r>
              <a:rPr lang="en-US" dirty="0" smtClean="0"/>
              <a:t>Select X axis data range</a:t>
            </a:r>
          </a:p>
          <a:p>
            <a:r>
              <a:rPr lang="en-US" dirty="0" smtClean="0"/>
              <a:t>Select Y axis data range</a:t>
            </a:r>
          </a:p>
          <a:p>
            <a:r>
              <a:rPr lang="en-US" dirty="0" smtClean="0"/>
              <a:t>Customize chart by inputting chart title, axis names and legends.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your heating curve for water.</a:t>
            </a:r>
            <a:endParaRPr lang="en-US" dirty="0"/>
          </a:p>
        </p:txBody>
      </p:sp>
      <p:pic>
        <p:nvPicPr>
          <p:cNvPr id="4" name="Picture 3" descr="heating cur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8778" y="1555471"/>
            <a:ext cx="5958297" cy="4405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49" y="486489"/>
            <a:ext cx="8520600" cy="76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going on in each section of the curve??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25" y="1797890"/>
            <a:ext cx="8520600" cy="4555200"/>
          </a:xfrm>
        </p:spPr>
        <p:txBody>
          <a:bodyPr/>
          <a:lstStyle/>
          <a:p>
            <a:r>
              <a:rPr lang="en-US" dirty="0" smtClean="0"/>
              <a:t>How does it relate to the SECOND law of thermodynamics?</a:t>
            </a:r>
          </a:p>
          <a:p>
            <a:r>
              <a:rPr lang="en-US" dirty="0" smtClean="0"/>
              <a:t>Both melting and evaporation are endothermic process, that means the system absorbs heat!!</a:t>
            </a:r>
          </a:p>
          <a:p>
            <a:r>
              <a:rPr lang="en-US" dirty="0" smtClean="0"/>
              <a:t>The process follows second law, the molecules grow more and more disordered as it absorbs heat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tCurv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514" y="1032708"/>
            <a:ext cx="8281869" cy="5296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Practice some problems!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much heat would it take to raise the temperature of 1.0 g of H</a:t>
            </a:r>
            <a:r>
              <a:rPr lang="en-US" baseline="-25000" dirty="0" smtClean="0"/>
              <a:t>2</a:t>
            </a:r>
            <a:r>
              <a:rPr lang="en-US" dirty="0" smtClean="0"/>
              <a:t>O from −25°C to +125°C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the Heating Curve for Ethanol!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solid ethanol</a:t>
            </a:r>
          </a:p>
          <a:p>
            <a:endParaRPr lang="en-US" dirty="0" smtClean="0"/>
          </a:p>
          <a:p>
            <a:r>
              <a:rPr lang="en-US" dirty="0" smtClean="0"/>
              <a:t>Melting point of ethanol is -115°C</a:t>
            </a:r>
          </a:p>
          <a:p>
            <a:endParaRPr lang="en-US" dirty="0" smtClean="0"/>
          </a:p>
          <a:p>
            <a:r>
              <a:rPr lang="en-US" dirty="0" smtClean="0"/>
              <a:t>Boiling point of ethanol is 78.3°C</a:t>
            </a:r>
          </a:p>
          <a:p>
            <a:endParaRPr lang="en-US" dirty="0" smtClean="0"/>
          </a:p>
          <a:p>
            <a:r>
              <a:rPr lang="en-US" dirty="0" smtClean="0"/>
              <a:t>Compare it with the heating curve of water. What differences do you see?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34" y="260857"/>
            <a:ext cx="8520600" cy="76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 Stories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334751"/>
            <a:ext cx="8520600" cy="53213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Take some time to work with your partner finishing up your posters</a:t>
            </a:r>
          </a:p>
          <a:p>
            <a:endParaRPr lang="en-US" dirty="0" smtClean="0"/>
          </a:p>
          <a:p>
            <a:r>
              <a:rPr lang="en-US" dirty="0" smtClean="0"/>
              <a:t>Required elements : A central image </a:t>
            </a:r>
          </a:p>
          <a:p>
            <a:pPr>
              <a:buNone/>
            </a:pPr>
            <a:r>
              <a:rPr lang="en-US" dirty="0" smtClean="0"/>
              <a:t>   (diagram/flowchart) that depicts your case study, labeled with the energy conversions taking place.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your energy story in one paragraph to accompany your poster. Explain how the first law applies to it. Due Tuesday ( 19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SUMMIT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813"/>
            <a:ext cx="8229600" cy="5257800"/>
          </a:xfrm>
        </p:spPr>
        <p:txBody>
          <a:bodyPr/>
          <a:lstStyle/>
          <a:p>
            <a:r>
              <a:rPr lang="en-US" dirty="0" smtClean="0"/>
              <a:t>Energy Changes 2</a:t>
            </a:r>
            <a:endParaRPr lang="en-US" dirty="0"/>
          </a:p>
          <a:p>
            <a:r>
              <a:rPr lang="en-US" dirty="0" err="1" smtClean="0"/>
              <a:t>Calorimetry</a:t>
            </a:r>
            <a:r>
              <a:rPr lang="en-US" dirty="0" smtClean="0"/>
              <a:t>, Exothermic and Endothermic Processes, Bond energy Changes </a:t>
            </a:r>
          </a:p>
          <a:p>
            <a:r>
              <a:rPr lang="en-US" dirty="0" smtClean="0"/>
              <a:t>(Objectives 1,2,3)</a:t>
            </a:r>
            <a:endParaRPr lang="en-US" dirty="0"/>
          </a:p>
          <a:p>
            <a:r>
              <a:rPr lang="en-US" dirty="0" smtClean="0"/>
              <a:t>Take notes on the readings and </a:t>
            </a:r>
            <a:r>
              <a:rPr lang="en-US" dirty="0" err="1" smtClean="0"/>
              <a:t>powerpoints</a:t>
            </a:r>
            <a:r>
              <a:rPr lang="en-US" dirty="0" smtClean="0"/>
              <a:t>, watch the videos. Each notes should be 3 pages, including sample calculations</a:t>
            </a:r>
          </a:p>
          <a:p>
            <a:r>
              <a:rPr lang="en-US" dirty="0" smtClean="0"/>
              <a:t>Take Content Assessment </a:t>
            </a:r>
          </a:p>
          <a:p>
            <a:r>
              <a:rPr lang="en-US" dirty="0" smtClean="0"/>
              <a:t>Complete by Wednesday (20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 FIRST LAW MATH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  <p:pic>
        <p:nvPicPr>
          <p:cNvPr id="237" name="Shape 237" descr="Screen Shot 2017-08-31 at 10.28.44 AM.png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146163" y="1718199"/>
            <a:ext cx="6851675" cy="4687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dirty="0"/>
              <a:t>                 EXAMPLE PROBLEM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311700" y="1370377"/>
            <a:ext cx="8520600" cy="53213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The </a:t>
            </a:r>
            <a:r>
              <a:rPr lang="en" sz="28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internal energy of a system </a:t>
            </a: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decreases by 200J</a:t>
            </a:r>
            <a:r>
              <a:rPr lang="en" sz="28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If 50 J of work is done BY the gas, how much energy is transferred as heat? Is the work done positive or negative</a:t>
            </a: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lvl="0" algn="just">
              <a:spcBef>
                <a:spcPts val="0"/>
              </a:spcBef>
              <a:buNone/>
            </a:pPr>
            <a:endParaRPr lang="en" sz="28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Given </a:t>
            </a:r>
            <a:r>
              <a:rPr lang="en" sz="28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Internal energy change = 200 </a:t>
            </a: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</a:t>
            </a:r>
          </a:p>
          <a:p>
            <a:pPr lvl="0" algn="just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       </a:t>
            </a: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Work done </a:t>
            </a:r>
            <a:r>
              <a:rPr lang="en" sz="28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by gas (system) = 50 </a:t>
            </a: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</a:t>
            </a:r>
          </a:p>
          <a:p>
            <a:pPr lvl="0" algn="just">
              <a:spcBef>
                <a:spcPts val="0"/>
              </a:spcBef>
              <a:buNone/>
            </a:pPr>
            <a:endParaRPr lang="en" sz="28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Required</a:t>
            </a:r>
            <a:r>
              <a:rPr lang="en" sz="28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Q = </a:t>
            </a: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lvl="0" algn="just">
              <a:spcBef>
                <a:spcPts val="0"/>
              </a:spcBef>
              <a:buNone/>
            </a:pPr>
            <a:endParaRPr lang="en" sz="28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Solution </a:t>
            </a:r>
            <a:r>
              <a:rPr lang="en" sz="28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-200 J = Q - 50 J    </a:t>
            </a:r>
          </a:p>
          <a:p>
            <a:pPr lvl="0" algn="just">
              <a:spcBef>
                <a:spcPts val="0"/>
              </a:spcBef>
              <a:buNone/>
            </a:pPr>
            <a:r>
              <a:rPr lang="en" sz="28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            Q =  -150 J 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/>
              <a:t>   1.900 </a:t>
            </a:r>
            <a:r>
              <a:rPr lang="en-US" dirty="0" smtClean="0"/>
              <a:t>joules of heat are added to a system and 200 joules of work are done on the system. What is </a:t>
            </a:r>
            <a:r>
              <a:rPr lang="en-US" dirty="0" smtClean="0"/>
              <a:t>its change in internal energy?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/>
              <a:t>2. Calculate w for a system that absorbs 260 kJ of heat and for which </a:t>
            </a:r>
            <a:r>
              <a:rPr lang="el-GR" dirty="0" smtClean="0"/>
              <a:t>Δ</a:t>
            </a:r>
            <a:r>
              <a:rPr lang="en-US" dirty="0" smtClean="0"/>
              <a:t>E = 157 kJ. Is the work done on or by the system? 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 3000 J of heat is added to a system while 2000 J of work is done on the system.  What is the change in internal energy?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SECOND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entropy of the universe constantly increases!!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ENTROPY???!!!??????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messyro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399" y="536265"/>
            <a:ext cx="7493577" cy="5662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651</Words>
  <Application>Microsoft Office PowerPoint</Application>
  <PresentationFormat>On-screen Show (4:3)</PresentationFormat>
  <Paragraphs>111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Do Now</vt:lpstr>
      <vt:lpstr>SUMMIT HW</vt:lpstr>
      <vt:lpstr> FIRST LAW MATH</vt:lpstr>
      <vt:lpstr>                 EXAMPLE PROBLEM</vt:lpstr>
      <vt:lpstr>Practice Problems</vt:lpstr>
      <vt:lpstr>Slide 6</vt:lpstr>
      <vt:lpstr>Slide 7</vt:lpstr>
      <vt:lpstr>THE SECOND LAW</vt:lpstr>
      <vt:lpstr>Slide 9</vt:lpstr>
      <vt:lpstr>Heating curve of water</vt:lpstr>
      <vt:lpstr>Using Google Sheets</vt:lpstr>
      <vt:lpstr>Using Formulae in Google Sheets</vt:lpstr>
      <vt:lpstr>Graphing in Google Sheets</vt:lpstr>
      <vt:lpstr>Create your heating curve for water.</vt:lpstr>
      <vt:lpstr>What’s going on in each section of the curve?? </vt:lpstr>
      <vt:lpstr>Slide 16</vt:lpstr>
      <vt:lpstr>Let’s Practice some problems!</vt:lpstr>
      <vt:lpstr>Draw the Heating Curve for Ethanol!</vt:lpstr>
      <vt:lpstr>Energy Stories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 masse</dc:creator>
  <cp:lastModifiedBy>en masse</cp:lastModifiedBy>
  <cp:revision>9</cp:revision>
  <dcterms:created xsi:type="dcterms:W3CDTF">2017-09-15T04:10:39Z</dcterms:created>
  <dcterms:modified xsi:type="dcterms:W3CDTF">2017-09-15T05:39:49Z</dcterms:modified>
</cp:coreProperties>
</file>