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29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5143500" type="screen16x9"/>
  <p:notesSz cx="6858000" cy="9144000"/>
  <p:embeddedFontLst>
    <p:embeddedFont>
      <p:font typeface="Amatic SC" charset="-79"/>
      <p:regular r:id="rId30"/>
      <p:bold r:id="rId31"/>
    </p:embeddedFont>
    <p:embeddedFont>
      <p:font typeface="Source Code Pro" charset="0"/>
      <p:regular r:id="rId32"/>
      <p:bold r:id="rId33"/>
    </p:embeddedFont>
    <p:embeddedFont>
      <p:font typeface="Verdana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5A5B5D7-CA86-4928-8E00-9EFD89E96831}">
  <a:tblStyle styleId="{55A5B5D7-CA86-4928-8E00-9EFD89E968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384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 minutes for solving both problems (students), attendance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 minutes to recap and link the concept of system and surrounding to all chemical reactions.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goes on at the molecular level?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Chemical reaction demo with food color, water and bleach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Demo: 7 minutes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Debrief 3 min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Modeling instructions/ pass out materials 5 min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Student collaborative work time for both endo and exothermic reactions: 15 minutes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Students verify their models with sim 5 minutes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Create energy diagrams with spiraling feedback from students 7 minutes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Describe task. Distribute index cards w/reactions, poster paper 5 min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Student work time30 minutes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Presentation time/Gallery walk for 8 groups 16 min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Distribute/describe HW 5 min. Students read HW ask questions 5 min. Exit ticket 5 min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Students read and take notes last 10-15 min ( if time is left 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5 minutes for recap, discussion and solving both do now probs. Students take notes on problem solving method.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8000"/>
            </a:lvl1pPr>
            <a:lvl2pPr lvl="1" algn="ctr" rtl="0">
              <a:spcBef>
                <a:spcPts val="0"/>
              </a:spcBef>
              <a:buSzPct val="100000"/>
              <a:defRPr sz="8000"/>
            </a:lvl2pPr>
            <a:lvl3pPr lvl="2" algn="ctr" rtl="0">
              <a:spcBef>
                <a:spcPts val="0"/>
              </a:spcBef>
              <a:buSzPct val="100000"/>
              <a:defRPr sz="8000"/>
            </a:lvl3pPr>
            <a:lvl4pPr lvl="3" algn="ctr" rtl="0">
              <a:spcBef>
                <a:spcPts val="0"/>
              </a:spcBef>
              <a:buSzPct val="100000"/>
              <a:defRPr sz="8000"/>
            </a:lvl4pPr>
            <a:lvl5pPr lvl="4" algn="ctr" rtl="0">
              <a:spcBef>
                <a:spcPts val="0"/>
              </a:spcBef>
              <a:buSzPct val="100000"/>
              <a:defRPr sz="8000"/>
            </a:lvl5pPr>
            <a:lvl6pPr lvl="5" algn="ctr" rtl="0">
              <a:spcBef>
                <a:spcPts val="0"/>
              </a:spcBef>
              <a:buSzPct val="100000"/>
              <a:defRPr sz="8000"/>
            </a:lvl6pPr>
            <a:lvl7pPr lvl="6" algn="ctr" rtl="0">
              <a:spcBef>
                <a:spcPts val="0"/>
              </a:spcBef>
              <a:buSzPct val="100000"/>
              <a:defRPr sz="8000"/>
            </a:lvl7pPr>
            <a:lvl8pPr lvl="7" algn="ctr" rtl="0">
              <a:spcBef>
                <a:spcPts val="0"/>
              </a:spcBef>
              <a:buSzPct val="100000"/>
              <a:defRPr sz="8000"/>
            </a:lvl8pPr>
            <a:lvl9pPr lvl="8" algn="ctr" rtl="0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69" name="Shape 16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inyurl.com/ya7ov3c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chemistry.org/periodical/issues/november-2016/energy-changes-in-chemical-reaction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test-prep/mcat/chemical-processes/thermochemistry/a/endothermic-vs-exothermic-reaction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-30600" y="0"/>
            <a:ext cx="92052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   NOW   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805750"/>
            <a:ext cx="8520600" cy="3919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2930050" y="441425"/>
            <a:ext cx="4602300" cy="391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/>
              <a:t>                This is what the calorimeter you built last week should look like</a:t>
            </a:r>
          </a:p>
          <a:p>
            <a:pPr lvl="0" rtl="0">
              <a:spcBef>
                <a:spcPts val="0"/>
              </a:spcBef>
              <a:buNone/>
            </a:pPr>
            <a:endParaRPr sz="1600" b="1"/>
          </a:p>
          <a:p>
            <a:pPr marL="457200" lvl="0" indent="-330200">
              <a:spcBef>
                <a:spcPts val="0"/>
              </a:spcBef>
              <a:buSzPct val="100000"/>
              <a:buAutoNum type="arabicPeriod"/>
            </a:pPr>
            <a:r>
              <a:rPr lang="en" sz="1600" b="1"/>
              <a:t>What is one drawback for this built calorimeter vs the one the simulation was using?</a:t>
            </a:r>
          </a:p>
          <a:p>
            <a:pPr lvl="0">
              <a:spcBef>
                <a:spcPts val="0"/>
              </a:spcBef>
              <a:buNone/>
            </a:pPr>
            <a:endParaRPr sz="1700" b="1"/>
          </a:p>
          <a:p>
            <a:pPr lvl="0">
              <a:spcBef>
                <a:spcPts val="0"/>
              </a:spcBef>
              <a:buNone/>
            </a:pPr>
            <a:r>
              <a:rPr lang="en" sz="1600" b="1"/>
              <a:t>Hint :Think back to the coffee cup calorimeter.</a:t>
            </a:r>
          </a:p>
          <a:p>
            <a:pPr lvl="0">
              <a:spcBef>
                <a:spcPts val="0"/>
              </a:spcBef>
              <a:buNone/>
            </a:pPr>
            <a:endParaRPr sz="1600" b="1"/>
          </a:p>
          <a:p>
            <a:pPr lvl="0">
              <a:spcBef>
                <a:spcPts val="0"/>
              </a:spcBef>
              <a:buNone/>
            </a:pPr>
            <a:r>
              <a:rPr lang="en" sz="1600" b="1"/>
              <a:t>2.       If a cheeseburger gives you 980 calories of energy, how much increase in temperature would it cause to 50g of water? The specific heat of water is 1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b="1"/>
              <a:t>(Cal/g deg.C)</a:t>
            </a:r>
          </a:p>
          <a:p>
            <a:pPr lvl="0">
              <a:spcBef>
                <a:spcPts val="0"/>
              </a:spcBef>
              <a:buNone/>
            </a:pPr>
            <a:endParaRPr sz="1600"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208" name="Shape 208" descr="RossLab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2519725" cy="3561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Shape 209"/>
          <p:cNvCxnSpPr/>
          <p:nvPr/>
        </p:nvCxnSpPr>
        <p:spPr>
          <a:xfrm rot="10800000">
            <a:off x="2366025" y="640100"/>
            <a:ext cx="1485900" cy="11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0" name="Shape 210"/>
          <p:cNvSpPr txBox="1"/>
          <p:nvPr/>
        </p:nvSpPr>
        <p:spPr>
          <a:xfrm>
            <a:off x="434350" y="4309100"/>
            <a:ext cx="84582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 DO NEXT  review your vocab at </a:t>
            </a:r>
            <a:r>
              <a:rPr lang="en" sz="1800" b="1" u="sng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4"/>
              </a:rPr>
              <a:t>http://tinyurl.com/ya7ov3co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Also on Weebly (Digital Agenda)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8323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79" name="Shape 279" descr="system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700" y="1337906"/>
            <a:ext cx="3661950" cy="2885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Shape 280"/>
          <p:cNvCxnSpPr/>
          <p:nvPr/>
        </p:nvCxnSpPr>
        <p:spPr>
          <a:xfrm flipH="1">
            <a:off x="5113750" y="2081175"/>
            <a:ext cx="1828500" cy="104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1" name="Shape 281"/>
          <p:cNvCxnSpPr/>
          <p:nvPr/>
        </p:nvCxnSpPr>
        <p:spPr>
          <a:xfrm flipH="1">
            <a:off x="4920500" y="3316775"/>
            <a:ext cx="1694700" cy="624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2" name="Shape 282"/>
          <p:cNvSpPr txBox="1"/>
          <p:nvPr/>
        </p:nvSpPr>
        <p:spPr>
          <a:xfrm>
            <a:off x="6882775" y="1228675"/>
            <a:ext cx="2261100" cy="127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800" dirty="0"/>
              <a:t>1.The </a:t>
            </a:r>
            <a:r>
              <a:rPr lang="en" sz="1800" dirty="0" smtClean="0"/>
              <a:t>food eaten </a:t>
            </a:r>
            <a:endParaRPr lang="en" sz="1800" dirty="0"/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2. The  </a:t>
            </a:r>
            <a:r>
              <a:rPr lang="en" sz="1800" dirty="0" smtClean="0"/>
              <a:t>food in the sample </a:t>
            </a:r>
            <a:r>
              <a:rPr lang="en" sz="1800" dirty="0"/>
              <a:t>cup </a:t>
            </a:r>
            <a:r>
              <a:rPr lang="en" sz="1800" dirty="0" smtClean="0"/>
              <a:t>of </a:t>
            </a:r>
            <a:r>
              <a:rPr lang="en" sz="1800" dirty="0"/>
              <a:t>the calorimeter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3" name="Shape 283"/>
          <p:cNvSpPr txBox="1"/>
          <p:nvPr/>
        </p:nvSpPr>
        <p:spPr>
          <a:xfrm>
            <a:off x="6526000" y="2765000"/>
            <a:ext cx="2497500" cy="11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en" sz="1800" dirty="0"/>
              <a:t>The </a:t>
            </a:r>
            <a:r>
              <a:rPr lang="en" sz="1800" dirty="0" smtClean="0"/>
              <a:t>human body</a:t>
            </a:r>
            <a:endParaRPr lang="en" sz="1800" dirty="0"/>
          </a:p>
          <a:p>
            <a:pPr marL="457200" lvl="0" indent="-342900">
              <a:spcBef>
                <a:spcPts val="0"/>
              </a:spcBef>
              <a:buSzPct val="100000"/>
              <a:buAutoNum type="arabicPeriod"/>
            </a:pPr>
            <a:r>
              <a:rPr lang="en" sz="1800" dirty="0"/>
              <a:t>The water in the calorimeter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831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Zooming in……..    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0" name="Shape 290" descr="huma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1" y="0"/>
            <a:ext cx="3943899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Shape 291"/>
          <p:cNvCxnSpPr/>
          <p:nvPr/>
        </p:nvCxnSpPr>
        <p:spPr>
          <a:xfrm rot="10800000" flipH="1">
            <a:off x="2660950" y="1605425"/>
            <a:ext cx="2512200" cy="136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2" name="Shape 292"/>
          <p:cNvCxnSpPr/>
          <p:nvPr/>
        </p:nvCxnSpPr>
        <p:spPr>
          <a:xfrm>
            <a:off x="2660950" y="3151500"/>
            <a:ext cx="2497500" cy="936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93" name="Shape 293" descr="Atoms_Form_Moleculesdreamstime_xl_594692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3949" y="1605425"/>
            <a:ext cx="3310249" cy="24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THE THREE LEVELS OF ZOOM (ING IN)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				   </a:t>
            </a:r>
            <a:r>
              <a:rPr lang="en" sz="2400"/>
              <a:t>   SYSTEM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							 ENERGY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 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					  ATOMS/MOLECULES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								</a:t>
            </a:r>
          </a:p>
        </p:txBody>
      </p:sp>
      <p:cxnSp>
        <p:nvCxnSpPr>
          <p:cNvPr id="300" name="Shape 300"/>
          <p:cNvCxnSpPr/>
          <p:nvPr/>
        </p:nvCxnSpPr>
        <p:spPr>
          <a:xfrm>
            <a:off x="4325900" y="1664950"/>
            <a:ext cx="15000" cy="713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1" name="Shape 301"/>
          <p:cNvCxnSpPr/>
          <p:nvPr/>
        </p:nvCxnSpPr>
        <p:spPr>
          <a:xfrm>
            <a:off x="4325900" y="2949750"/>
            <a:ext cx="15000" cy="713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QUICK RECAP...what is combustion?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168300" y="939875"/>
            <a:ext cx="8975700" cy="420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F0000"/>
                </a:solidFill>
              </a:rPr>
              <a:t>   </a:t>
            </a:r>
            <a:r>
              <a:rPr lang="en" sz="3600" b="1">
                <a:solidFill>
                  <a:srgbClr val="FF0000"/>
                </a:solidFill>
              </a:rPr>
              <a:t>C</a:t>
            </a:r>
            <a:r>
              <a:rPr lang="en" sz="3600" b="1" baseline="-25000">
                <a:solidFill>
                  <a:srgbClr val="FF0000"/>
                </a:solidFill>
              </a:rPr>
              <a:t>X</a:t>
            </a:r>
            <a:r>
              <a:rPr lang="en" sz="3600" b="1">
                <a:solidFill>
                  <a:srgbClr val="FF0000"/>
                </a:solidFill>
              </a:rPr>
              <a:t>H</a:t>
            </a:r>
            <a:r>
              <a:rPr lang="en" sz="3600" b="1" baseline="-25000">
                <a:solidFill>
                  <a:srgbClr val="FF0000"/>
                </a:solidFill>
              </a:rPr>
              <a:t>Y</a:t>
            </a:r>
            <a:r>
              <a:rPr lang="en" sz="3600" b="1">
                <a:solidFill>
                  <a:srgbClr val="FF0000"/>
                </a:solidFill>
              </a:rPr>
              <a:t> + O</a:t>
            </a:r>
            <a:r>
              <a:rPr lang="en" sz="3600" b="1" baseline="-25000">
                <a:solidFill>
                  <a:srgbClr val="FF0000"/>
                </a:solidFill>
              </a:rPr>
              <a:t>2   </a:t>
            </a:r>
            <a:r>
              <a:rPr lang="en" sz="3600" b="1">
                <a:solidFill>
                  <a:srgbClr val="FF0000"/>
                </a:solidFill>
              </a:rPr>
              <a:t>=  CO</a:t>
            </a:r>
            <a:r>
              <a:rPr lang="en" sz="3600" b="1" baseline="-25000">
                <a:solidFill>
                  <a:srgbClr val="FF0000"/>
                </a:solidFill>
              </a:rPr>
              <a:t>2 </a:t>
            </a:r>
            <a:r>
              <a:rPr lang="en" sz="3600" b="1">
                <a:solidFill>
                  <a:srgbClr val="FF0000"/>
                </a:solidFill>
              </a:rPr>
              <a:t>+ H</a:t>
            </a:r>
            <a:r>
              <a:rPr lang="en" sz="3600" b="1" baseline="-25000">
                <a:solidFill>
                  <a:srgbClr val="FF0000"/>
                </a:solidFill>
              </a:rPr>
              <a:t>2</a:t>
            </a:r>
            <a:r>
              <a:rPr lang="en" sz="3600" b="1">
                <a:solidFill>
                  <a:srgbClr val="FF0000"/>
                </a:solidFill>
              </a:rPr>
              <a:t>O - 🔺 H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b="1">
                <a:solidFill>
                  <a:srgbClr val="000000"/>
                </a:solidFill>
              </a:rPr>
              <a:t>A chemical change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b="1">
                <a:solidFill>
                  <a:srgbClr val="000000"/>
                </a:solidFill>
              </a:rPr>
              <a:t>What happens to atoms and molecules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00"/>
                </a:solidFill>
              </a:rPr>
              <a:t> in a chemical reaction?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b="1">
                <a:solidFill>
                  <a:srgbClr val="000000"/>
                </a:solidFill>
              </a:rPr>
              <a:t>The chemical reaction is the system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b="1" i="1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600"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600" b="1">
              <a:solidFill>
                <a:srgbClr val="000000"/>
              </a:solidFill>
            </a:endParaRPr>
          </a:p>
        </p:txBody>
      </p:sp>
      <p:pic>
        <p:nvPicPr>
          <p:cNvPr id="308" name="Shape 308" descr="fi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0100" y="2163512"/>
            <a:ext cx="2013899" cy="175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Let’s talk demo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What goes on in a chemical reaction??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15" name="Shape 315" descr="dem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301" y="1693924"/>
            <a:ext cx="6132600" cy="34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1" name="Shape 321" descr="food color che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7579"/>
            <a:ext cx="9143998" cy="398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8" name="Shape 328" descr="bleach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00" y="292850"/>
            <a:ext cx="3709800" cy="37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 descr="bleach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4275" y="1228675"/>
            <a:ext cx="3142874" cy="24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7604"/>
            <a:ext cx="9144000" cy="3868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311700" y="-900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Modeling an exothermic rxn at the molecular level		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311700" y="649675"/>
            <a:ext cx="8520600" cy="44937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</a:t>
            </a:r>
            <a:r>
              <a:rPr lang="en" sz="3600" b="1">
                <a:solidFill>
                  <a:srgbClr val="FF0000"/>
                </a:solidFill>
              </a:rPr>
              <a:t>2C</a:t>
            </a:r>
            <a:r>
              <a:rPr lang="en" sz="3600" b="1" baseline="-25000">
                <a:solidFill>
                  <a:srgbClr val="FF0000"/>
                </a:solidFill>
              </a:rPr>
              <a:t>2</a:t>
            </a:r>
            <a:r>
              <a:rPr lang="en" sz="3600" b="1">
                <a:solidFill>
                  <a:srgbClr val="FF0000"/>
                </a:solidFill>
              </a:rPr>
              <a:t>H</a:t>
            </a:r>
            <a:r>
              <a:rPr lang="en" sz="3600" b="1" baseline="-25000">
                <a:solidFill>
                  <a:srgbClr val="FF0000"/>
                </a:solidFill>
              </a:rPr>
              <a:t>6</a:t>
            </a:r>
            <a:r>
              <a:rPr lang="en" sz="3600" b="1">
                <a:solidFill>
                  <a:srgbClr val="FF0000"/>
                </a:solidFill>
              </a:rPr>
              <a:t>+ 7O</a:t>
            </a:r>
            <a:r>
              <a:rPr lang="en" sz="3600" b="1" baseline="-25000">
                <a:solidFill>
                  <a:srgbClr val="FF0000"/>
                </a:solidFill>
              </a:rPr>
              <a:t>2  </a:t>
            </a:r>
            <a:r>
              <a:rPr lang="en" sz="3600" b="1">
                <a:solidFill>
                  <a:srgbClr val="FF0000"/>
                </a:solidFill>
              </a:rPr>
              <a:t>= 4CO</a:t>
            </a:r>
            <a:r>
              <a:rPr lang="en" sz="3600" b="1" baseline="-25000">
                <a:solidFill>
                  <a:srgbClr val="FF0000"/>
                </a:solidFill>
              </a:rPr>
              <a:t>2 </a:t>
            </a:r>
            <a:r>
              <a:rPr lang="en" sz="3600" b="1">
                <a:solidFill>
                  <a:srgbClr val="FF0000"/>
                </a:solidFill>
              </a:rPr>
              <a:t>+ 6H</a:t>
            </a:r>
            <a:r>
              <a:rPr lang="en" sz="3600" b="1" baseline="-25000">
                <a:solidFill>
                  <a:srgbClr val="FF0000"/>
                </a:solidFill>
              </a:rPr>
              <a:t>2</a:t>
            </a:r>
            <a:r>
              <a:rPr lang="en" sz="3600" b="1">
                <a:solidFill>
                  <a:srgbClr val="FF0000"/>
                </a:solidFill>
              </a:rPr>
              <a:t>O - 🔺H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How many elements are present?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 a single color to represent an element from your M&amp;M stash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Create an M&amp;M equation ( use colored pens or markers to indicate energy going in or out and enthalpy going in or out of the system.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Now replace your M&amp;Ms with pictures of molecules and eat ‘em!!</a:t>
            </a:r>
            <a:br>
              <a:rPr lang="en"/>
            </a:br>
            <a:endParaRPr lang="en"/>
          </a:p>
        </p:txBody>
      </p:sp>
      <p:sp>
        <p:nvSpPr>
          <p:cNvPr id="343" name="Shape 343"/>
          <p:cNvSpPr txBox="1"/>
          <p:nvPr/>
        </p:nvSpPr>
        <p:spPr>
          <a:xfrm>
            <a:off x="710425" y="1441250"/>
            <a:ext cx="1914600" cy="36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Reactants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 txBox="1"/>
          <p:nvPr/>
        </p:nvSpPr>
        <p:spPr>
          <a:xfrm>
            <a:off x="4310725" y="1410500"/>
            <a:ext cx="1822800" cy="4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Products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6820475" y="1364600"/>
            <a:ext cx="1684800" cy="520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Enthalpy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    Now do it for endothermic reactions!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2400" b="1" baseline="-250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2(g)</a:t>
            </a:r>
            <a:r>
              <a:rPr lang="en" sz="2400" b="1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+ O</a:t>
            </a:r>
            <a:r>
              <a:rPr lang="en" sz="2400" b="1" baseline="-250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2(g)</a:t>
            </a:r>
            <a:r>
              <a:rPr lang="en" sz="2400" b="1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→→ 2NO</a:t>
            </a:r>
            <a:r>
              <a:rPr lang="en" sz="2400" b="1" baseline="-250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(g).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reaction absorbs about  </a:t>
            </a:r>
            <a:r>
              <a:rPr lang="en" sz="2400" b="1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180.5 KJ</a:t>
            </a:r>
            <a:r>
              <a:rPr lang="en" sz="24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energy from the surroundings. ( HINT: that’s the enthalpy!!)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baseline="-25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baseline="-25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000" baseline="-25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7" name="Shape 217" descr="CoffeeCalorime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75" y="130900"/>
            <a:ext cx="3708075" cy="47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5023850" y="1669500"/>
            <a:ext cx="3599400" cy="268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1950" rtl="0">
              <a:spcBef>
                <a:spcPts val="0"/>
              </a:spcBef>
              <a:buSzPct val="100000"/>
              <a:buChar char="●"/>
            </a:pPr>
            <a:r>
              <a:rPr lang="en" sz="2100"/>
              <a:t> What is the function of the insulated stopper?</a:t>
            </a:r>
          </a:p>
          <a:p>
            <a:pPr lvl="0" rtl="0">
              <a:spcBef>
                <a:spcPts val="0"/>
              </a:spcBef>
              <a:buNone/>
            </a:pPr>
            <a:endParaRPr sz="2100"/>
          </a:p>
          <a:p>
            <a:pPr lvl="0" rtl="0">
              <a:spcBef>
                <a:spcPts val="0"/>
              </a:spcBef>
              <a:buNone/>
            </a:pPr>
            <a:endParaRPr sz="2100"/>
          </a:p>
          <a:p>
            <a:pPr marL="457200" lvl="0" indent="-361950" rtl="0">
              <a:spcBef>
                <a:spcPts val="0"/>
              </a:spcBef>
              <a:buSzPct val="100000"/>
              <a:buChar char="●"/>
            </a:pPr>
            <a:r>
              <a:rPr lang="en" sz="2100"/>
              <a:t>Insulation is something that prevents heat movement!!</a:t>
            </a:r>
          </a:p>
          <a:p>
            <a:pPr lvl="0" rtl="0">
              <a:spcBef>
                <a:spcPts val="0"/>
              </a:spcBef>
              <a:buNone/>
            </a:pPr>
            <a:endParaRPr sz="2100"/>
          </a:p>
          <a:p>
            <a:pPr lvl="0" rtl="0">
              <a:spcBef>
                <a:spcPts val="0"/>
              </a:spcBef>
              <a:buNone/>
            </a:pPr>
            <a:endParaRPr sz="2100"/>
          </a:p>
          <a:p>
            <a:pPr lvl="0">
              <a:spcBef>
                <a:spcPts val="0"/>
              </a:spcBef>
              <a:buNone/>
            </a:pP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                      Test drive your model                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914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sz="3600" u="sng" dirty="0" smtClean="0">
                <a:solidFill>
                  <a:schemeClr val="hlink"/>
                </a:solidFill>
                <a:hlinkClick r:id="rId3"/>
              </a:rPr>
              <a:t>Sim </a:t>
            </a:r>
            <a:r>
              <a:rPr lang="en" sz="3600" u="sng" dirty="0">
                <a:solidFill>
                  <a:schemeClr val="hlink"/>
                </a:solidFill>
                <a:hlinkClick r:id="rId3"/>
              </a:rPr>
              <a:t>Link</a:t>
            </a:r>
          </a:p>
          <a:p>
            <a:pPr lvl="0">
              <a:spcBef>
                <a:spcPts val="0"/>
              </a:spcBef>
              <a:buNone/>
            </a:pPr>
            <a:endParaRPr sz="3600" dirty="0"/>
          </a:p>
          <a:p>
            <a:pPr lvl="0">
              <a:spcBef>
                <a:spcPts val="0"/>
              </a:spcBef>
              <a:buNone/>
            </a:pPr>
            <a:r>
              <a:rPr lang="en" sz="3600" dirty="0"/>
              <a:t>www.griffinchem.weebly.com</a:t>
            </a:r>
          </a:p>
          <a:p>
            <a:pPr lvl="0" rtl="0">
              <a:spcBef>
                <a:spcPts val="0"/>
              </a:spcBef>
              <a:buNone/>
            </a:pPr>
            <a:endParaRPr sz="3600" dirty="0"/>
          </a:p>
        </p:txBody>
      </p:sp>
      <p:pic>
        <p:nvPicPr>
          <p:cNvPr id="358" name="Shape 358" descr="exo edn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9650" y="1093850"/>
            <a:ext cx="4503075" cy="29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/>
        </p:nvSpPr>
        <p:spPr>
          <a:xfrm>
            <a:off x="3538025" y="3439900"/>
            <a:ext cx="5606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You might need this picture for tonight’s homework!!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Let us graph the energy changes…...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 sz="3000"/>
              <a:t>THIS IS SUPER IMPORTANT..YOU WANT TO PAY CLOSE ATTENTION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					Energy  diagrams!!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79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2" name="Shape 372"/>
          <p:cNvCxnSpPr/>
          <p:nvPr/>
        </p:nvCxnSpPr>
        <p:spPr>
          <a:xfrm>
            <a:off x="1724400" y="1248700"/>
            <a:ext cx="29700" cy="31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3" name="Shape 373"/>
          <p:cNvCxnSpPr/>
          <p:nvPr/>
        </p:nvCxnSpPr>
        <p:spPr>
          <a:xfrm rot="10800000" flipH="1">
            <a:off x="1724400" y="4370500"/>
            <a:ext cx="5024700" cy="5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4" name="Shape 374"/>
          <p:cNvSpPr txBox="1"/>
          <p:nvPr/>
        </p:nvSpPr>
        <p:spPr>
          <a:xfrm>
            <a:off x="401375" y="2378500"/>
            <a:ext cx="1233900" cy="6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Potential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Energy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2705550" y="4727275"/>
            <a:ext cx="3686700" cy="2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x="2467700" y="4608350"/>
            <a:ext cx="3270300" cy="37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Progress of reaction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				Energy  diagrams!!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79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3" name="Shape 383"/>
          <p:cNvCxnSpPr/>
          <p:nvPr/>
        </p:nvCxnSpPr>
        <p:spPr>
          <a:xfrm>
            <a:off x="1724400" y="1248700"/>
            <a:ext cx="29700" cy="31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4" name="Shape 384"/>
          <p:cNvCxnSpPr/>
          <p:nvPr/>
        </p:nvCxnSpPr>
        <p:spPr>
          <a:xfrm>
            <a:off x="1724400" y="4429900"/>
            <a:ext cx="502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5" name="Shape 385"/>
          <p:cNvSpPr txBox="1"/>
          <p:nvPr/>
        </p:nvSpPr>
        <p:spPr>
          <a:xfrm>
            <a:off x="401375" y="2378500"/>
            <a:ext cx="1233900" cy="6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Potential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Energy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2705550" y="4727275"/>
            <a:ext cx="3686700" cy="2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 txBox="1"/>
          <p:nvPr/>
        </p:nvSpPr>
        <p:spPr>
          <a:xfrm>
            <a:off x="2467700" y="4608350"/>
            <a:ext cx="3270300" cy="37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Progress of reaction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Brainstorm about your assigned chemical reactions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914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Collaborative. Make your own poster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What kind of a reaction is it?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Write down the equation ( Write down the reactants and products, Show which way the energy goes in or comes out, label the enthalpy with the correct sign)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Draw and label an energy diagram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Present to the class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Time allotment : 30 minutes. Discuss with team: 10 min. First draft 10 min. Poster creation 10 min.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Exit ticket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Which type of reaction needs more activation energy?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2. Explain the sign convention for enthalpy in chemical reactions.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				ADD ONS	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79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If you are done, go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https://www.khanacademy.org/test-prep/mcat/chemical-processes/thermochemistry/a/endothermic-vs-exothermic-reactions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Check Weebly for URL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Read and take notes. Complete with Enthalpy WS in homework.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Homework :  Enthalpy worksheet.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6" name="Shape 226" descr="system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700" y="1337906"/>
            <a:ext cx="3661950" cy="288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Solving problems in chem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graphicFrame>
        <p:nvGraphicFramePr>
          <p:cNvPr id="233" name="Shape 233"/>
          <p:cNvGraphicFramePr/>
          <p:nvPr/>
        </p:nvGraphicFramePr>
        <p:xfrm>
          <a:off x="774025" y="931575"/>
          <a:ext cx="7246500" cy="4236690"/>
        </p:xfrm>
        <a:graphic>
          <a:graphicData uri="http://schemas.openxmlformats.org/drawingml/2006/table">
            <a:tbl>
              <a:tblPr>
                <a:noFill/>
                <a:tableStyleId>{55A5B5D7-CA86-4928-8E00-9EFD89E96831}</a:tableStyleId>
              </a:tblPr>
              <a:tblGrid>
                <a:gridCol w="2415500"/>
                <a:gridCol w="2415500"/>
                <a:gridCol w="2415500"/>
              </a:tblGrid>
              <a:tr h="39250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u="sng"/>
                        <a:t>Given: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Cheeseburger gives you 980 calories (Q)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Mass of water is 50g (m)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Specific heat of water (C)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        = 1 cal/g deg C</a:t>
                      </a: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u="sng"/>
                        <a:t>Required: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 u="sng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🔺t =??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 u="sng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 u="sng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u="sng"/>
                        <a:t>Solution: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 u="sng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 u="sng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Q = m C </a:t>
                      </a:r>
                      <a:r>
                        <a:rPr lang="en" sz="1800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🔺t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980 = 50. 1. </a:t>
                      </a:r>
                      <a:r>
                        <a:rPr lang="en" sz="1800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🔺t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🔺t  = </a:t>
                      </a:r>
                      <a:r>
                        <a:rPr lang="en" b="1"/>
                        <a:t>980 / 50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🔺t  = 19.6 degree Celsius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 u="sng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 u="sng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 u="sng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4" name="Shape 234"/>
          <p:cNvGraphicFramePr/>
          <p:nvPr/>
        </p:nvGraphicFramePr>
        <p:xfrm>
          <a:off x="5635175" y="3533325"/>
          <a:ext cx="2385350" cy="1079700"/>
        </p:xfrm>
        <a:graphic>
          <a:graphicData uri="http://schemas.openxmlformats.org/drawingml/2006/table">
            <a:tbl>
              <a:tblPr>
                <a:noFill/>
                <a:tableStyleId>{55A5B5D7-CA86-4928-8E00-9EFD89E96831}</a:tableStyleId>
              </a:tblPr>
              <a:tblGrid>
                <a:gridCol w="2385350"/>
              </a:tblGrid>
              <a:tr h="10797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the units work??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76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Q is in calories , m is in grams and unit of specific heat is calories/gm deg.C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When we divide Q by (m.C), we get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Save your Do Now Worksheet in your binders and use as example when reviewing.</a:t>
            </a:r>
          </a:p>
          <a:p>
            <a:pPr lvl="0">
              <a:spcBef>
                <a:spcPts val="0"/>
              </a:spcBef>
              <a:buNone/>
            </a:pPr>
            <a:r>
              <a:rPr lang="en" u="sng"/>
              <a:t>	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Modeling chemical reactions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Zooming in!!!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Get ready for taking and saving your notes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Everything’s important 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Taking notes...it’s vital!!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9" name="Shape 259" descr="corne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325" y="1093850"/>
            <a:ext cx="538135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252725" y="1887900"/>
            <a:ext cx="1590600" cy="13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b="1"/>
              <a:t>Objectives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b="1"/>
              <a:t>Topic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b="1"/>
              <a:t>Questions ( after taking notes)</a:t>
            </a:r>
          </a:p>
        </p:txBody>
      </p:sp>
      <p:sp>
        <p:nvSpPr>
          <p:cNvPr id="261" name="Shape 261"/>
          <p:cNvSpPr/>
          <p:nvPr/>
        </p:nvSpPr>
        <p:spPr>
          <a:xfrm>
            <a:off x="1843325" y="2675800"/>
            <a:ext cx="936600" cy="45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7076025" y="1560925"/>
            <a:ext cx="2200200" cy="29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b="1"/>
              <a:t>Main ideas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b="1"/>
              <a:t>Keywords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b="1"/>
              <a:t>Important details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b="1"/>
              <a:t>Formula/equation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b="1"/>
              <a:t>Diagrams</a:t>
            </a:r>
          </a:p>
        </p:txBody>
      </p:sp>
      <p:sp>
        <p:nvSpPr>
          <p:cNvPr id="263" name="Shape 263"/>
          <p:cNvSpPr/>
          <p:nvPr/>
        </p:nvSpPr>
        <p:spPr>
          <a:xfrm>
            <a:off x="6005625" y="2200100"/>
            <a:ext cx="1070400" cy="386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4638075" y="4703700"/>
            <a:ext cx="1843500" cy="3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Summary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5693525" y="1022750"/>
            <a:ext cx="1471800" cy="3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Date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7536875" y="3371525"/>
            <a:ext cx="1590600" cy="13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Place your daily notes in your binder , in the notes and handouts section.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					Today’s objectives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Create molecular models of chemical reactions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Describe and graph the energy changes that occur in the reactions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On-screen Show (16:9)</PresentationFormat>
  <Paragraphs>167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Amatic SC</vt:lpstr>
      <vt:lpstr>Source Code Pro</vt:lpstr>
      <vt:lpstr>Verdana</vt:lpstr>
      <vt:lpstr>Beach Day</vt:lpstr>
      <vt:lpstr>Beach Day</vt:lpstr>
      <vt:lpstr>        DO    NOW   </vt:lpstr>
      <vt:lpstr> </vt:lpstr>
      <vt:lpstr>Slide 3</vt:lpstr>
      <vt:lpstr>                    Solving problems in chem </vt:lpstr>
      <vt:lpstr>How do the units work??</vt:lpstr>
      <vt:lpstr>Modeling chemical reactions</vt:lpstr>
      <vt:lpstr>Get ready for taking and saving your notes</vt:lpstr>
      <vt:lpstr>                      Taking notes...it’s vital!!  </vt:lpstr>
      <vt:lpstr>       Today’s objectives</vt:lpstr>
      <vt:lpstr>Slide 10</vt:lpstr>
      <vt:lpstr>                                        Zooming in……..    </vt:lpstr>
      <vt:lpstr>        THE THREE LEVELS OF ZOOM (ING IN)</vt:lpstr>
      <vt:lpstr> QUICK RECAP...what is combustion?</vt:lpstr>
      <vt:lpstr>                            Let’s talk demo</vt:lpstr>
      <vt:lpstr>Slide 15</vt:lpstr>
      <vt:lpstr>Slide 16</vt:lpstr>
      <vt:lpstr>Slide 17</vt:lpstr>
      <vt:lpstr>Modeling an exothermic rxn at the molecular level  </vt:lpstr>
      <vt:lpstr>      Now do it for endothermic reactions!</vt:lpstr>
      <vt:lpstr>                      Test drive your model                </vt:lpstr>
      <vt:lpstr>           Let us graph the energy changes…...</vt:lpstr>
      <vt:lpstr>      Energy  diagrams!!</vt:lpstr>
      <vt:lpstr>      Energy  diagrams!!</vt:lpstr>
      <vt:lpstr> Brainstorm about your assigned chemical reactions</vt:lpstr>
      <vt:lpstr>                               Exit ticket</vt:lpstr>
      <vt:lpstr>      ADD 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DO    NOW   </dc:title>
  <cp:lastModifiedBy>en masse</cp:lastModifiedBy>
  <cp:revision>1</cp:revision>
  <dcterms:modified xsi:type="dcterms:W3CDTF">2017-09-14T06:30:01Z</dcterms:modified>
</cp:coreProperties>
</file>