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2" r:id="rId1"/>
    <p:sldMasterId id="2147483683" r:id="rId2"/>
  </p:sldMasterIdLst>
  <p:notesMasterIdLst>
    <p:notesMasterId r:id="rId21"/>
  </p:notes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9" r:id="rId20"/>
  </p:sldIdLst>
  <p:sldSz cx="9144000" cy="6858000" type="screen4x3"/>
  <p:notesSz cx="6858000" cy="9144000"/>
  <p:embeddedFontLst>
    <p:embeddedFont>
      <p:font typeface="Verdana" pitchFamily="34" charset="0"/>
      <p:regular r:id="rId22"/>
      <p:bold r:id="rId23"/>
      <p:italic r:id="rId24"/>
      <p:boldItalic r:id="rId25"/>
    </p:embeddedFont>
    <p:embeddedFont>
      <p:font typeface="Georgia" pitchFamily="18" charset="0"/>
      <p:regular r:id="rId26"/>
      <p:bold r:id="rId27"/>
      <p:italic r:id="rId28"/>
      <p:boldItalic r:id="rId29"/>
    </p:embeddedFont>
    <p:embeddedFont>
      <p:font typeface="Merriweather Sans" charset="0"/>
      <p:italic r:id="rId30"/>
      <p:boldItalic r:id="rId31"/>
    </p:embeddedFont>
    <p:embeddedFont>
      <p:font typeface="Amatic SC" charset="-79"/>
      <p:regular r:id="rId32"/>
      <p:bold r:id="rId33"/>
    </p:embeddedFont>
    <p:embeddedFont>
      <p:font typeface="Source Code Pro" charset="0"/>
      <p:regular r:id="rId34"/>
      <p:bold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C26127E-8AA0-4CE2-94F0-5418D41F26D6}">
  <a:tblStyle styleId="{9C26127E-8AA0-4CE2-94F0-5418D41F26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0387113-2385-483D-8E45-2310D91C5E94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63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5.fntdata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34" Type="http://schemas.openxmlformats.org/officeDocument/2006/relationships/font" Target="fonts/font1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4.fntdata"/><Relationship Id="rId33" Type="http://schemas.openxmlformats.org/officeDocument/2006/relationships/font" Target="fonts/font12.fntdata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3.fntdata"/><Relationship Id="rId32" Type="http://schemas.openxmlformats.org/officeDocument/2006/relationships/font" Target="fonts/font11.fntdata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10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font" Target="fonts/font1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  <p:sp>
        <p:nvSpPr>
          <p:cNvPr id="318" name="Shape 31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t>12</a:t>
            </a:fld>
            <a:endParaRPr lang="en-US" sz="12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9" name="Shape 3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5" name="Shape 3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2" name="Shape 3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>
            <a:spLocks noGrp="1" noRot="1" noChangeAspect="1"/>
          </p:cNvSpPr>
          <p:nvPr>
            <p:ph type="sldImg" idx="2"/>
          </p:nvPr>
        </p:nvSpPr>
        <p:spPr>
          <a:xfrm>
            <a:off x="11433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143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ctrTitle"/>
          </p:nvPr>
        </p:nvSpPr>
        <p:spPr>
          <a:xfrm>
            <a:off x="311700" y="522866"/>
            <a:ext cx="8520600" cy="3587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8000"/>
            </a:lvl1pPr>
            <a:lvl2pPr lvl="1" algn="ctr" rtl="0">
              <a:spcBef>
                <a:spcPts val="0"/>
              </a:spcBef>
              <a:buSzPct val="100000"/>
              <a:defRPr sz="8000"/>
            </a:lvl2pPr>
            <a:lvl3pPr lvl="2" algn="ctr" rtl="0">
              <a:spcBef>
                <a:spcPts val="0"/>
              </a:spcBef>
              <a:buSzPct val="100000"/>
              <a:defRPr sz="8000"/>
            </a:lvl3pPr>
            <a:lvl4pPr lvl="3" algn="ctr" rtl="0">
              <a:spcBef>
                <a:spcPts val="0"/>
              </a:spcBef>
              <a:buSzPct val="100000"/>
              <a:defRPr sz="8000"/>
            </a:lvl4pPr>
            <a:lvl5pPr lvl="4" algn="ctr" rtl="0">
              <a:spcBef>
                <a:spcPts val="0"/>
              </a:spcBef>
              <a:buSzPct val="100000"/>
              <a:defRPr sz="8000"/>
            </a:lvl5pPr>
            <a:lvl6pPr lvl="5" algn="ctr" rtl="0">
              <a:spcBef>
                <a:spcPts val="0"/>
              </a:spcBef>
              <a:buSzPct val="100000"/>
              <a:defRPr sz="8000"/>
            </a:lvl6pPr>
            <a:lvl7pPr lvl="6" algn="ctr" rtl="0">
              <a:spcBef>
                <a:spcPts val="0"/>
              </a:spcBef>
              <a:buSzPct val="100000"/>
              <a:defRPr sz="8000"/>
            </a:lvl7pPr>
            <a:lvl8pPr lvl="7" algn="ctr" rtl="0">
              <a:spcBef>
                <a:spcPts val="0"/>
              </a:spcBef>
              <a:buSzPct val="100000"/>
              <a:defRPr sz="8000"/>
            </a:lvl8pPr>
            <a:lvl9pPr lvl="8" algn="ctr" rtl="0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311700" y="5187200"/>
            <a:ext cx="8520600" cy="9417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802750" y="1070000"/>
            <a:ext cx="3538500" cy="47181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4800"/>
            </a:lvl1pPr>
            <a:lvl2pPr lvl="1" algn="ctr" rtl="0">
              <a:spcBef>
                <a:spcPts val="0"/>
              </a:spcBef>
              <a:buSzPct val="100000"/>
              <a:defRPr sz="4800"/>
            </a:lvl2pPr>
            <a:lvl3pPr lvl="2" algn="ctr" rtl="0">
              <a:spcBef>
                <a:spcPts val="0"/>
              </a:spcBef>
              <a:buSzPct val="100000"/>
              <a:defRPr sz="4800"/>
            </a:lvl3pPr>
            <a:lvl4pPr lvl="3" algn="ctr" rtl="0">
              <a:spcBef>
                <a:spcPts val="0"/>
              </a:spcBef>
              <a:buSzPct val="100000"/>
              <a:defRPr sz="4800"/>
            </a:lvl4pPr>
            <a:lvl5pPr lvl="4" algn="ctr" rtl="0">
              <a:spcBef>
                <a:spcPts val="0"/>
              </a:spcBef>
              <a:buSzPct val="100000"/>
              <a:defRPr sz="4800"/>
            </a:lvl5pPr>
            <a:lvl6pPr lvl="5" algn="ctr" rtl="0">
              <a:spcBef>
                <a:spcPts val="0"/>
              </a:spcBef>
              <a:buSzPct val="100000"/>
              <a:defRPr sz="4800"/>
            </a:lvl6pPr>
            <a:lvl7pPr lvl="6" algn="ctr" rtl="0">
              <a:spcBef>
                <a:spcPts val="0"/>
              </a:spcBef>
              <a:buSzPct val="100000"/>
              <a:defRPr sz="4800"/>
            </a:lvl7pPr>
            <a:lvl8pPr lvl="7" algn="ctr" rtl="0">
              <a:spcBef>
                <a:spcPts val="0"/>
              </a:spcBef>
              <a:buSzPct val="100000"/>
              <a:defRPr sz="4800"/>
            </a:lvl8pPr>
            <a:lvl9pPr lvl="8"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3999900" cy="445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832400" y="1638233"/>
            <a:ext cx="3999900" cy="4453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04800" y="412466"/>
            <a:ext cx="8537700" cy="997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4000"/>
            </a:lvl1pPr>
            <a:lvl2pPr lvl="1" rtl="0">
              <a:spcBef>
                <a:spcPts val="0"/>
              </a:spcBef>
              <a:buSzPct val="100000"/>
              <a:defRPr sz="4000"/>
            </a:lvl2pPr>
            <a:lvl3pPr lvl="2" rtl="0">
              <a:spcBef>
                <a:spcPts val="0"/>
              </a:spcBef>
              <a:buSzPct val="100000"/>
              <a:defRPr sz="4000"/>
            </a:lvl3pPr>
            <a:lvl4pPr lvl="3" rtl="0">
              <a:spcBef>
                <a:spcPts val="0"/>
              </a:spcBef>
              <a:buSzPct val="100000"/>
              <a:defRPr sz="4000"/>
            </a:lvl4pPr>
            <a:lvl5pPr lvl="4" rtl="0">
              <a:spcBef>
                <a:spcPts val="0"/>
              </a:spcBef>
              <a:buSzPct val="100000"/>
              <a:defRPr sz="4000"/>
            </a:lvl5pPr>
            <a:lvl6pPr lvl="5" rtl="0">
              <a:spcBef>
                <a:spcPts val="0"/>
              </a:spcBef>
              <a:buSzPct val="100000"/>
              <a:defRPr sz="4000"/>
            </a:lvl6pPr>
            <a:lvl7pPr lvl="6" rtl="0">
              <a:spcBef>
                <a:spcPts val="0"/>
              </a:spcBef>
              <a:buSzPct val="100000"/>
              <a:defRPr sz="4000"/>
            </a:lvl7pPr>
            <a:lvl8pPr lvl="7" rtl="0">
              <a:spcBef>
                <a:spcPts val="0"/>
              </a:spcBef>
              <a:buSzPct val="100000"/>
              <a:defRPr sz="4000"/>
            </a:lvl8pPr>
            <a:lvl9pPr lvl="8" rtl="0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5618700" cy="5454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pPr lvl="0" rtl="0">
                <a:spcBef>
                  <a:spcPts val="0"/>
                </a:spcBef>
                <a:buNone/>
              </a:pPr>
              <a:t>‹#›</a:t>
            </a:fld>
            <a:endParaRPr lang="en-U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4572000" y="-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24" name="Shape 124"/>
          <p:cNvCxnSpPr/>
          <p:nvPr/>
        </p:nvCxnSpPr>
        <p:spPr>
          <a:xfrm>
            <a:off x="5029675" y="59940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265500" y="1441866"/>
            <a:ext cx="4045200" cy="2280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400"/>
            </a:lvl1pPr>
            <a:lvl2pPr lvl="1" algn="ctr" rtl="0">
              <a:spcBef>
                <a:spcPts val="0"/>
              </a:spcBef>
              <a:buSzPct val="100000"/>
              <a:defRPr sz="5400"/>
            </a:lvl2pPr>
            <a:lvl3pPr lvl="2" algn="ctr" rtl="0">
              <a:spcBef>
                <a:spcPts val="0"/>
              </a:spcBef>
              <a:buSzPct val="100000"/>
              <a:defRPr sz="5400"/>
            </a:lvl3pPr>
            <a:lvl4pPr lvl="3" algn="ctr" rtl="0">
              <a:spcBef>
                <a:spcPts val="0"/>
              </a:spcBef>
              <a:buSzPct val="100000"/>
              <a:defRPr sz="5400"/>
            </a:lvl4pPr>
            <a:lvl5pPr lvl="4" algn="ctr" rtl="0">
              <a:spcBef>
                <a:spcPts val="0"/>
              </a:spcBef>
              <a:buSzPct val="100000"/>
              <a:defRPr sz="5400"/>
            </a:lvl5pPr>
            <a:lvl6pPr lvl="5" algn="ctr" rtl="0">
              <a:spcBef>
                <a:spcPts val="0"/>
              </a:spcBef>
              <a:buSzPct val="100000"/>
              <a:defRPr sz="5400"/>
            </a:lvl6pPr>
            <a:lvl7pPr lvl="6" algn="ctr" rtl="0">
              <a:spcBef>
                <a:spcPts val="0"/>
              </a:spcBef>
              <a:buSzPct val="100000"/>
              <a:defRPr sz="5400"/>
            </a:lvl7pPr>
            <a:lvl8pPr lvl="7" algn="ctr" rtl="0">
              <a:spcBef>
                <a:spcPts val="0"/>
              </a:spcBef>
              <a:buSzPct val="100000"/>
              <a:defRPr sz="5400"/>
            </a:lvl8pPr>
            <a:lvl9pPr lvl="8" algn="ctr" rtl="0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ubTitle" idx="1"/>
          </p:nvPr>
        </p:nvSpPr>
        <p:spPr>
          <a:xfrm>
            <a:off x="265500" y="3793630"/>
            <a:ext cx="4045200" cy="179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9500" y="5640766"/>
            <a:ext cx="5998800" cy="7983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311700" y="1653700"/>
            <a:ext cx="8520600" cy="2642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11700" y="4406166"/>
            <a:ext cx="8520600" cy="1734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pPr lvl="0" rtl="0"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5720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4008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3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t>‹#›</a:t>
            </a:fld>
            <a:endParaRPr lang="en-US"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-US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0000"/>
                </a:solidFill>
              </a:rPr>
              <a:t>   	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subTitle" idx="1"/>
          </p:nvPr>
        </p:nvSpPr>
        <p:spPr>
          <a:xfrm>
            <a:off x="1294200" y="781650"/>
            <a:ext cx="7164000" cy="6076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DO NOW</a:t>
            </a:r>
          </a:p>
          <a:p>
            <a:pPr lvl="0">
              <a:spcBef>
                <a:spcPts val="0"/>
              </a:spcBef>
              <a:buNone/>
            </a:pPr>
            <a:r>
              <a:rPr lang="en-US"/>
              <a:t>Take out the signed safety Contract that’s due today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-US"/>
              <a:t>TAKE THE SAFETY QUIZ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3000"/>
              <a:t>Do not Talk to each other while you take the test.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-US" sz="3000" b="1">
                <a:solidFill>
                  <a:srgbClr val="1155CC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DO NEXT</a:t>
            </a:r>
          </a:p>
          <a:p>
            <a:pPr lvl="0" algn="l">
              <a:spcBef>
                <a:spcPts val="0"/>
              </a:spcBef>
              <a:buNone/>
            </a:pPr>
            <a:r>
              <a:rPr lang="en-US" sz="3000" b="1">
                <a:solidFill>
                  <a:srgbClr val="1155CC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   VOCAB REVIEW ON WEEBLY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ctrTitle"/>
          </p:nvPr>
        </p:nvSpPr>
        <p:spPr>
          <a:xfrm>
            <a:off x="519875" y="674025"/>
            <a:ext cx="7772400" cy="1470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OBJECTIVES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subTitle" idx="1"/>
          </p:nvPr>
        </p:nvSpPr>
        <p:spPr>
          <a:xfrm>
            <a:off x="519875" y="2356050"/>
            <a:ext cx="7960500" cy="3856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SWBAT </a:t>
            </a:r>
            <a:r>
              <a:rPr lang="en-US" sz="3600" b="1" i="1"/>
              <a:t>GRAPH the energy changes associated with endothermic and exothermic chemical reactions.</a:t>
            </a:r>
          </a:p>
          <a:p>
            <a:pPr lvl="0">
              <a:spcBef>
                <a:spcPts val="0"/>
              </a:spcBef>
              <a:buNone/>
            </a:pPr>
            <a:endParaRPr sz="3600" b="1" i="1"/>
          </a:p>
          <a:p>
            <a:pPr lvl="0">
              <a:spcBef>
                <a:spcPts val="0"/>
              </a:spcBef>
              <a:buNone/>
            </a:pPr>
            <a:r>
              <a:rPr lang="en-US" sz="3600" b="1" i="1"/>
              <a:t>REMINDER : TAKE NOTES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077199" cy="56356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 the beginning of the reaction there are reactants with certain energy</a:t>
            </a:r>
          </a:p>
        </p:txBody>
      </p:sp>
      <p:pic>
        <p:nvPicPr>
          <p:cNvPr id="314" name="Shape 31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20712" r="-20711"/>
          <a:stretch/>
        </p:blipFill>
        <p:spPr>
          <a:xfrm>
            <a:off x="-23811" y="1600200"/>
            <a:ext cx="8229600" cy="4525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ctrTitle"/>
          </p:nvPr>
        </p:nvSpPr>
        <p:spPr>
          <a:xfrm>
            <a:off x="228600" y="228600"/>
            <a:ext cx="8534399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 order for the reaction to occur Activation Energy needs to be reached.</a:t>
            </a:r>
          </a:p>
        </p:txBody>
      </p:sp>
      <p:pic>
        <p:nvPicPr>
          <p:cNvPr id="321" name="Shape 3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057400"/>
            <a:ext cx="5714999" cy="4445000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Shape 322"/>
          <p:cNvSpPr txBox="1"/>
          <p:nvPr/>
        </p:nvSpPr>
        <p:spPr>
          <a:xfrm>
            <a:off x="5257800" y="1905000"/>
            <a:ext cx="4038599" cy="51403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Activation energy (E</a:t>
            </a:r>
            <a:r>
              <a:rPr lang="en-US" sz="3200" b="0" i="0" u="sng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en-US" sz="3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minimum amount of energy to start a reaction. 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25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more energy needed to start a reaction, the higher the activation energy</a:t>
            </a:r>
            <a:r>
              <a:rPr lang="en-US"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At the end of the reaction there are products with certain energy</a:t>
            </a:r>
          </a:p>
        </p:txBody>
      </p:sp>
      <p:pic>
        <p:nvPicPr>
          <p:cNvPr id="328" name="Shape 32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l="-20712" r="-20711"/>
          <a:stretch/>
        </p:blipFill>
        <p:spPr>
          <a:xfrm>
            <a:off x="-457200" y="1524000"/>
            <a:ext cx="8077199" cy="4525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/>
        </p:nvSpPr>
        <p:spPr>
          <a:xfrm>
            <a:off x="914400" y="685800"/>
            <a:ext cx="7696199" cy="5181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Shape 334"/>
          <p:cNvSpPr txBox="1"/>
          <p:nvPr/>
        </p:nvSpPr>
        <p:spPr>
          <a:xfrm>
            <a:off x="228600" y="2133600"/>
            <a:ext cx="423861" cy="2465386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24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Energy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2438400" y="4953000"/>
            <a:ext cx="7010400" cy="579436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urier New"/>
              <a:buNone/>
            </a:pPr>
            <a:r>
              <a:rPr lang="en-US" sz="3200" b="0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Time</a:t>
            </a:r>
          </a:p>
        </p:txBody>
      </p:sp>
      <p:sp>
        <p:nvSpPr>
          <p:cNvPr id="336" name="Shape 336"/>
          <p:cNvSpPr/>
          <p:nvPr/>
        </p:nvSpPr>
        <p:spPr>
          <a:xfrm>
            <a:off x="838200" y="1143000"/>
            <a:ext cx="7243761" cy="35813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75904"/>
                </a:moveTo>
                <a:lnTo>
                  <a:pt x="25036" y="75904"/>
                </a:lnTo>
                <a:lnTo>
                  <a:pt x="28034" y="74787"/>
                </a:lnTo>
                <a:lnTo>
                  <a:pt x="30479" y="72606"/>
                </a:lnTo>
                <a:lnTo>
                  <a:pt x="32636" y="68244"/>
                </a:lnTo>
                <a:lnTo>
                  <a:pt x="34556" y="65478"/>
                </a:lnTo>
                <a:lnTo>
                  <a:pt x="36738" y="57765"/>
                </a:lnTo>
                <a:lnTo>
                  <a:pt x="38080" y="52819"/>
                </a:lnTo>
                <a:lnTo>
                  <a:pt x="40262" y="44574"/>
                </a:lnTo>
                <a:lnTo>
                  <a:pt x="42445" y="35744"/>
                </a:lnTo>
                <a:lnTo>
                  <a:pt x="45969" y="22021"/>
                </a:lnTo>
                <a:lnTo>
                  <a:pt x="50072" y="7127"/>
                </a:lnTo>
                <a:lnTo>
                  <a:pt x="52781" y="2180"/>
                </a:lnTo>
                <a:lnTo>
                  <a:pt x="54963" y="0"/>
                </a:lnTo>
                <a:lnTo>
                  <a:pt x="56857" y="1063"/>
                </a:lnTo>
                <a:lnTo>
                  <a:pt x="58224" y="2765"/>
                </a:lnTo>
                <a:lnTo>
                  <a:pt x="59303" y="5478"/>
                </a:lnTo>
                <a:lnTo>
                  <a:pt x="60118" y="7712"/>
                </a:lnTo>
                <a:lnTo>
                  <a:pt x="69927" y="52819"/>
                </a:lnTo>
                <a:lnTo>
                  <a:pt x="74003" y="68191"/>
                </a:lnTo>
                <a:lnTo>
                  <a:pt x="80262" y="89680"/>
                </a:lnTo>
                <a:lnTo>
                  <a:pt x="82445" y="97393"/>
                </a:lnTo>
                <a:lnTo>
                  <a:pt x="84891" y="105053"/>
                </a:lnTo>
                <a:lnTo>
                  <a:pt x="87863" y="109468"/>
                </a:lnTo>
                <a:lnTo>
                  <a:pt x="90598" y="114414"/>
                </a:lnTo>
                <a:lnTo>
                  <a:pt x="92781" y="116648"/>
                </a:lnTo>
                <a:lnTo>
                  <a:pt x="94937" y="117712"/>
                </a:lnTo>
                <a:lnTo>
                  <a:pt x="98224" y="119946"/>
                </a:lnTo>
                <a:lnTo>
                  <a:pt x="119973" y="119361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Shape 337"/>
          <p:cNvSpPr txBox="1"/>
          <p:nvPr/>
        </p:nvSpPr>
        <p:spPr>
          <a:xfrm>
            <a:off x="838200" y="2971800"/>
            <a:ext cx="1987549" cy="4572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urier New"/>
              <a:buNone/>
            </a:pPr>
            <a:r>
              <a:rPr lang="en-US" sz="2400" b="1" i="0" u="none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Reactants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6400800" y="4191000"/>
            <a:ext cx="1987549" cy="457200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urier New"/>
              <a:buNone/>
            </a:pPr>
            <a:r>
              <a:rPr lang="en-US" sz="2400" b="1" i="0" u="none">
                <a:solidFill>
                  <a:schemeClr val="lt2"/>
                </a:solidFill>
                <a:latin typeface="Courier New"/>
                <a:ea typeface="Courier New"/>
                <a:cs typeface="Courier New"/>
                <a:sym typeface="Courier New"/>
              </a:rPr>
              <a:t>Products</a:t>
            </a:r>
          </a:p>
        </p:txBody>
      </p:sp>
      <p:cxnSp>
        <p:nvCxnSpPr>
          <p:cNvPr id="339" name="Shape 339"/>
          <p:cNvCxnSpPr/>
          <p:nvPr/>
        </p:nvCxnSpPr>
        <p:spPr>
          <a:xfrm>
            <a:off x="2438400" y="3352800"/>
            <a:ext cx="5600699" cy="0"/>
          </a:xfrm>
          <a:prstGeom prst="straightConnector1">
            <a:avLst/>
          </a:prstGeom>
          <a:noFill/>
          <a:ln w="25400" cap="flat" cmpd="sng">
            <a:solidFill>
              <a:srgbClr val="FF33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40" name="Shape 340"/>
          <p:cNvSpPr txBox="1"/>
          <p:nvPr/>
        </p:nvSpPr>
        <p:spPr>
          <a:xfrm>
            <a:off x="8305800" y="3733800"/>
            <a:ext cx="711200" cy="585786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ct val="25000"/>
              <a:buFont typeface="Noto Sans Symbols"/>
              <a:buNone/>
            </a:pPr>
            <a:r>
              <a:rPr lang="en-US" sz="3200" b="1" i="0" u="none">
                <a:solidFill>
                  <a:srgbClr val="FF3300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Δ</a:t>
            </a:r>
            <a:r>
              <a:rPr lang="en-US" sz="3200" b="1" i="0" u="none">
                <a:solidFill>
                  <a:srgbClr val="FF3300"/>
                </a:solidFill>
                <a:latin typeface="Courier New"/>
                <a:ea typeface="Courier New"/>
                <a:cs typeface="Courier New"/>
                <a:sym typeface="Courier New"/>
              </a:rPr>
              <a:t>H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7467600" y="2590800"/>
            <a:ext cx="409575" cy="2301874"/>
          </a:xfrm>
          <a:prstGeom prst="rect">
            <a:avLst/>
          </a:prstGeom>
          <a:noFill/>
          <a:ln>
            <a:noFill/>
          </a:ln>
        </p:spPr>
        <p:txBody>
          <a:bodyPr wrap="square" lIns="92075" tIns="46025" rIns="92075" bIns="460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Courier New"/>
              <a:buNone/>
            </a:pPr>
            <a:r>
              <a:rPr lang="en-US" sz="14500" b="0" i="0" u="non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0" y="0"/>
            <a:ext cx="9144000" cy="5794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∆H = difference in energy of reactants &amp; products</a:t>
            </a:r>
          </a:p>
        </p:txBody>
      </p:sp>
      <p:cxnSp>
        <p:nvCxnSpPr>
          <p:cNvPr id="343" name="Shape 343"/>
          <p:cNvCxnSpPr/>
          <p:nvPr/>
        </p:nvCxnSpPr>
        <p:spPr>
          <a:xfrm>
            <a:off x="762000" y="914400"/>
            <a:ext cx="0" cy="4038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344" name="Shape 344"/>
          <p:cNvCxnSpPr/>
          <p:nvPr/>
        </p:nvCxnSpPr>
        <p:spPr>
          <a:xfrm>
            <a:off x="762000" y="4953000"/>
            <a:ext cx="76199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45" name="Shape 345"/>
          <p:cNvSpPr txBox="1"/>
          <p:nvPr/>
        </p:nvSpPr>
        <p:spPr>
          <a:xfrm>
            <a:off x="3352800" y="762000"/>
            <a:ext cx="1873249" cy="36671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vs. energy </a:t>
            </a:r>
          </a:p>
        </p:txBody>
      </p:sp>
      <p:sp>
        <p:nvSpPr>
          <p:cNvPr id="346" name="Shape 346"/>
          <p:cNvSpPr txBox="1"/>
          <p:nvPr/>
        </p:nvSpPr>
        <p:spPr>
          <a:xfrm>
            <a:off x="381000" y="5562600"/>
            <a:ext cx="7353300" cy="95408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If </a:t>
            </a:r>
            <a:r>
              <a:rPr lang="en-US" sz="2800" b="1" i="0" u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 is positive the reaction is Endothermic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If </a:t>
            </a:r>
            <a:r>
              <a:rPr lang="en-US" sz="2800" b="1" i="0" u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 is negative the reaction is Exothermic</a:t>
            </a:r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Exothermic vs. Endothermic</a:t>
            </a:r>
          </a:p>
        </p:txBody>
      </p:sp>
      <p:pic>
        <p:nvPicPr>
          <p:cNvPr id="352" name="Shape 35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-41111" b="-41111"/>
          <a:stretch/>
        </p:blipFill>
        <p:spPr>
          <a:xfrm>
            <a:off x="990600" y="-590500"/>
            <a:ext cx="7696200" cy="862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title"/>
          </p:nvPr>
        </p:nvSpPr>
        <p:spPr>
          <a:xfrm>
            <a:off x="-381000" y="782800"/>
            <a:ext cx="94488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example… The evaporation of water</a:t>
            </a:r>
          </a:p>
        </p:txBody>
      </p:sp>
      <p:sp>
        <p:nvSpPr>
          <p:cNvPr id="358" name="Shape 358"/>
          <p:cNvSpPr txBox="1">
            <a:spLocks noGrp="1"/>
          </p:cNvSpPr>
          <p:nvPr>
            <p:ph type="body" idx="1"/>
          </p:nvPr>
        </p:nvSpPr>
        <p:spPr>
          <a:xfrm>
            <a:off x="4876800" y="2050475"/>
            <a:ext cx="4191000" cy="6096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</a:t>
            </a:r>
            <a:r>
              <a:rPr lang="en-US" sz="28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(l) → H</a:t>
            </a:r>
            <a:r>
              <a:rPr lang="en-US" sz="28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(g)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this reaction require a little or a lot of energy to start?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this reaction  have a positive or negative </a:t>
            </a:r>
            <a:r>
              <a:rPr lang="en-US" sz="2400" b="1" i="0" u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Δ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this reaction exothermic or endothermic?</a:t>
            </a:r>
          </a:p>
        </p:txBody>
      </p:sp>
      <p:pic>
        <p:nvPicPr>
          <p:cNvPr id="359" name="Shape 35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-52206" b="-52206"/>
          <a:stretch/>
        </p:blipFill>
        <p:spPr>
          <a:xfrm>
            <a:off x="11" y="1572500"/>
            <a:ext cx="4876800" cy="546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>
            <a:spLocks noGrp="1"/>
          </p:cNvSpPr>
          <p:nvPr>
            <p:ph type="title"/>
          </p:nvPr>
        </p:nvSpPr>
        <p:spPr>
          <a:xfrm>
            <a:off x="-152400" y="367150"/>
            <a:ext cx="9448800" cy="914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example… The formation of NH</a:t>
            </a:r>
            <a:r>
              <a:rPr lang="en-US" sz="3600" b="0" i="0" u="none" strike="noStrike" cap="none" baseline="-25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4184050" y="1724875"/>
            <a:ext cx="4876800" cy="6172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8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+ 3H</a:t>
            </a:r>
            <a:r>
              <a:rPr lang="en-US" sz="28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→ 2NH</a:t>
            </a:r>
            <a:r>
              <a:rPr lang="en-US" sz="2800" b="0" i="0" u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this reaction require a little or a lot of energy to start?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this reaction  have a positive or negative </a:t>
            </a:r>
            <a:r>
              <a:rPr lang="en-US" sz="2800" b="1" i="0" u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Δ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H?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this reaction exothermic or endothermic?</a:t>
            </a:r>
          </a:p>
        </p:txBody>
      </p:sp>
      <p:pic>
        <p:nvPicPr>
          <p:cNvPr id="366" name="Shape 36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-11291" b="-11291"/>
          <a:stretch/>
        </p:blipFill>
        <p:spPr>
          <a:xfrm>
            <a:off x="0" y="1951050"/>
            <a:ext cx="4378200" cy="490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311700" y="390466"/>
            <a:ext cx="8520600" cy="1068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                         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   Exit ticket</a:t>
            </a:r>
          </a:p>
        </p:txBody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311700" y="1638233"/>
            <a:ext cx="8520600" cy="4453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SzPct val="100000"/>
              <a:buAutoNum type="arabicPeriod"/>
            </a:pPr>
            <a:r>
              <a:rPr lang="en-US" sz="3600"/>
              <a:t>Which type of reaction needs more activation energy?</a:t>
            </a:r>
          </a:p>
          <a:p>
            <a:pPr lvl="0" rtl="0">
              <a:spcBef>
                <a:spcPts val="0"/>
              </a:spcBef>
              <a:buNone/>
            </a:pPr>
            <a:endParaRPr sz="3600"/>
          </a:p>
          <a:p>
            <a:pPr lvl="0" rtl="0">
              <a:spcBef>
                <a:spcPts val="0"/>
              </a:spcBef>
              <a:buNone/>
            </a:pPr>
            <a:r>
              <a:rPr lang="en-US" sz="3600"/>
              <a:t>2. Explain the sign convention for enthalpy in chemical reactions.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ctrTitle"/>
          </p:nvPr>
        </p:nvSpPr>
        <p:spPr>
          <a:xfrm>
            <a:off x="575175" y="655600"/>
            <a:ext cx="7772400" cy="1470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Agenda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subTitle" idx="1"/>
          </p:nvPr>
        </p:nvSpPr>
        <p:spPr>
          <a:xfrm>
            <a:off x="1260975" y="2356050"/>
            <a:ext cx="6400800" cy="343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/>
              <a:t>Discussion of CER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/>
              <a:t>Correct Endo- Exo Worksheet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/>
              <a:t>Review work : SPEED BUILDERS!!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-US"/>
              <a:t>Create your group’s energy diagram posters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9" name="Shape 259"/>
          <p:cNvGraphicFramePr/>
          <p:nvPr/>
        </p:nvGraphicFramePr>
        <p:xfrm>
          <a:off x="152400" y="152400"/>
          <a:ext cx="8986325" cy="6688825"/>
        </p:xfrm>
        <a:graphic>
          <a:graphicData uri="http://schemas.openxmlformats.org/drawingml/2006/table">
            <a:tbl>
              <a:tblPr>
                <a:noFill/>
                <a:tableStyleId>{9C26127E-8AA0-4CE2-94F0-5418D41F26D6}</a:tableStyleId>
              </a:tblPr>
              <a:tblGrid>
                <a:gridCol w="1713500"/>
                <a:gridCol w="1817975"/>
                <a:gridCol w="1817975"/>
                <a:gridCol w="1817975"/>
                <a:gridCol w="1818900"/>
              </a:tblGrid>
              <a:tr h="4164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/>
                        <a:t>4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/>
                        <a:t>3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/>
                        <a:t>2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/>
                        <a:t>1</a:t>
                      </a:r>
                    </a:p>
                  </a:txBody>
                  <a:tcPr marL="63500" marR="63500" marT="63500" marB="63500"/>
                </a:tc>
              </a:tr>
              <a:tr h="18460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/>
                        <a:t>Claim (Argument)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Provides a clear, </a:t>
                      </a:r>
                      <a:r>
                        <a:rPr lang="en-US" sz="1200" i="1"/>
                        <a:t>strong</a:t>
                      </a:r>
                      <a:r>
                        <a:rPr lang="en-US" sz="1200"/>
                        <a:t> claim.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Provides a clear, reasonable claim.</a:t>
                      </a:r>
                      <a:r>
                        <a:rPr lang="en-US" sz="1000"/>
                        <a:t> 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Claim is present but not clear.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000" i="1"/>
                        <a:t> </a:t>
                      </a: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There is no claim or claim is not relevant to the topic.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</a:tr>
              <a:tr h="21036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/>
                        <a:t>Evidence (Support)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Evidence is sufficient and strategically selected to support the claim.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Evidence is sufficient and supports the claim.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Evidence insufficient, or misaligned to the claim.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No evidence or little evidence provided to support the claim.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</a:tr>
              <a:tr h="23226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/>
                        <a:t>Analysis/ Link/ Reasoning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2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Explanation of evidence provided is clear, accurate, and convincing 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Explanation of evidence provided is clear and accurate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Explanation of evidence is inadequate or inconsistent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/>
                        <a:t>Explanation of evidence is missing or inaccurate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/>
                    </a:p>
                  </a:txBody>
                  <a:tcPr marL="63500" marR="63500" marT="63500" marB="6350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Claim: I was sick.That’s why I could not attend school last week.</a:t>
            </a:r>
          </a:p>
        </p:txBody>
      </p:sp>
      <p:sp>
        <p:nvSpPr>
          <p:cNvPr id="266" name="Shape 26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" name="Shape 272" descr="fever temp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6250"/>
            <a:ext cx="5635549" cy="253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Shape 2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82099" y="2362737"/>
            <a:ext cx="6961900" cy="4194425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Shape 274"/>
          <p:cNvSpPr txBox="1"/>
          <p:nvPr/>
        </p:nvSpPr>
        <p:spPr>
          <a:xfrm>
            <a:off x="5767850" y="277500"/>
            <a:ext cx="3072300" cy="1704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000" b="1"/>
              <a:t>EVIDENCE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-118925" y="3536000"/>
            <a:ext cx="1213200" cy="2180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2400"/>
              <a:t>Body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2400"/>
              <a:t>Temp       in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-US" sz="2400"/>
              <a:t>Celsius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Reasoning?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8" name="Shape 288"/>
          <p:cNvGraphicFramePr/>
          <p:nvPr/>
        </p:nvGraphicFramePr>
        <p:xfrm>
          <a:off x="152400" y="1276975"/>
          <a:ext cx="8864500" cy="3459480"/>
        </p:xfrm>
        <a:graphic>
          <a:graphicData uri="http://schemas.openxmlformats.org/drawingml/2006/table">
            <a:tbl>
              <a:tblPr bandRow="1">
                <a:noFill/>
                <a:tableStyleId>{90387113-2385-483D-8E45-2310D91C5E94}</a:tableStyleId>
              </a:tblPr>
              <a:tblGrid>
                <a:gridCol w="8864500"/>
              </a:tblGrid>
              <a:tr h="34105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 b="1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Claim</a:t>
                      </a:r>
                      <a:r>
                        <a:rPr lang="en-US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: a conclusion to the question or problem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a. The combustion of the food samples was an exothermic reaction, with release of heat to the surrounding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b. The combustion of the food sample was an endothermic reaction, absorbing heat from the surrounding.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73025" marR="7302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4" name="Shape 294"/>
          <p:cNvGraphicFramePr/>
          <p:nvPr/>
        </p:nvGraphicFramePr>
        <p:xfrm>
          <a:off x="152400" y="152400"/>
          <a:ext cx="8873700" cy="6570400"/>
        </p:xfrm>
        <a:graphic>
          <a:graphicData uri="http://schemas.openxmlformats.org/drawingml/2006/table">
            <a:tbl>
              <a:tblPr bandRow="1">
                <a:noFill/>
                <a:tableStyleId>{90387113-2385-483D-8E45-2310D91C5E94}</a:tableStyleId>
              </a:tblPr>
              <a:tblGrid>
                <a:gridCol w="4436850"/>
                <a:gridCol w="4436850"/>
              </a:tblGrid>
              <a:tr h="65704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Evidence</a:t>
                      </a:r>
                      <a:r>
                        <a:rPr lang="en-US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: Scientific data that supports the claim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Readout Calories from a sample of 130 g of beef is 340 calories. This is calculated using the equation Q = m c Δt, where Q is the heat in calories, m is mass of water in gm, c is specific heat of water (1 cal./gm °C) and Δt is the temperature difference ( final temperature of water – initial temperature of water ).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   Q = m c Δt  = 340 calories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73025" marR="73025" marT="0" marB="0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400" b="1"/>
                        <a:t>Reasoning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Endo- Exo Worksheet</a:t>
            </a:r>
          </a:p>
        </p:txBody>
      </p:sp>
      <p:sp>
        <p:nvSpPr>
          <p:cNvPr id="301" name="Shape 30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Take your worksheet and a piece of paper out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On-screen Show (4:3)</PresentationFormat>
  <Paragraphs>116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Verdana</vt:lpstr>
      <vt:lpstr>Georgia</vt:lpstr>
      <vt:lpstr>Courier New</vt:lpstr>
      <vt:lpstr>Noto Sans Symbols</vt:lpstr>
      <vt:lpstr>Merriweather Sans</vt:lpstr>
      <vt:lpstr>Amatic SC</vt:lpstr>
      <vt:lpstr>Source Code Pro</vt:lpstr>
      <vt:lpstr>Default Design</vt:lpstr>
      <vt:lpstr>Beach Day</vt:lpstr>
      <vt:lpstr>    </vt:lpstr>
      <vt:lpstr>Agenda</vt:lpstr>
      <vt:lpstr>Slide 3</vt:lpstr>
      <vt:lpstr>Claim: I was sick.That’s why I could not attend school last week.</vt:lpstr>
      <vt:lpstr>Slide 5</vt:lpstr>
      <vt:lpstr>Reasoning?</vt:lpstr>
      <vt:lpstr>Slide 7</vt:lpstr>
      <vt:lpstr>Slide 8</vt:lpstr>
      <vt:lpstr>Endo- Exo Worksheet</vt:lpstr>
      <vt:lpstr>OBJECTIVES</vt:lpstr>
      <vt:lpstr>At the beginning of the reaction there are reactants with certain energy</vt:lpstr>
      <vt:lpstr>In order for the reaction to occur Activation Energy needs to be reached.</vt:lpstr>
      <vt:lpstr>At the end of the reaction there are products with certain energy</vt:lpstr>
      <vt:lpstr>Slide 14</vt:lpstr>
      <vt:lpstr>Exothermic vs. Endothermic</vt:lpstr>
      <vt:lpstr>For example… The evaporation of water</vt:lpstr>
      <vt:lpstr>For example… The formation of NH3</vt:lpstr>
      <vt:lpstr>                               Exit ticket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cp:lastModifiedBy>en masse</cp:lastModifiedBy>
  <cp:revision>1</cp:revision>
  <dcterms:modified xsi:type="dcterms:W3CDTF">2017-09-14T06:31:26Z</dcterms:modified>
</cp:coreProperties>
</file>