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9" name="Shape 3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www.youtube.com/watch?v=MTFY0H4EZx4" TargetMode="External"/><Relationship Id="rId4" Type="http://schemas.openxmlformats.org/officeDocument/2006/relationships/image" Target="../media/image1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www.youtube.com/watch?v=sAMlGyaUz4M" TargetMode="External"/><Relationship Id="rId4" Type="http://schemas.openxmlformats.org/officeDocument/2006/relationships/image" Target="../media/image2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idx="1" type="subTitle"/>
          </p:nvPr>
        </p:nvSpPr>
        <p:spPr>
          <a:xfrm>
            <a:off x="311700" y="91150"/>
            <a:ext cx="8520600" cy="3535500"/>
          </a:xfrm>
          <a:prstGeom prst="rect">
            <a:avLst/>
          </a:prstGeom>
        </p:spPr>
        <p:txBody>
          <a:bodyPr anchorCtr="0" anchor="t" bIns="91425" lIns="91425" rIns="91425" wrap="square" tIns="91425">
            <a:noAutofit/>
          </a:bodyPr>
          <a:lstStyle/>
          <a:p>
            <a:pPr lvl="0">
              <a:spcBef>
                <a:spcPts val="0"/>
              </a:spcBef>
              <a:buNone/>
            </a:pPr>
            <a:r>
              <a:rPr lang="en"/>
              <a:t>DO NOW</a:t>
            </a:r>
          </a:p>
          <a:p>
            <a:pPr lvl="0">
              <a:spcBef>
                <a:spcPts val="0"/>
              </a:spcBef>
              <a:buNone/>
            </a:pPr>
            <a:r>
              <a:t/>
            </a:r>
            <a:endParaRPr/>
          </a:p>
          <a:p>
            <a:pPr lvl="0">
              <a:spcBef>
                <a:spcPts val="0"/>
              </a:spcBef>
              <a:buNone/>
            </a:pPr>
            <a:r>
              <a:t/>
            </a:r>
            <a:endParaRPr/>
          </a:p>
        </p:txBody>
      </p:sp>
      <p:pic>
        <p:nvPicPr>
          <p:cNvPr descr="energy.jpg" id="55" name="Shape 55"/>
          <p:cNvPicPr preferRelativeResize="0"/>
          <p:nvPr/>
        </p:nvPicPr>
        <p:blipFill>
          <a:blip r:embed="rId3">
            <a:alphaModFix/>
          </a:blip>
          <a:stretch>
            <a:fillRect/>
          </a:stretch>
        </p:blipFill>
        <p:spPr>
          <a:xfrm>
            <a:off x="75975" y="713550"/>
            <a:ext cx="5318600" cy="4102924"/>
          </a:xfrm>
          <a:prstGeom prst="rect">
            <a:avLst/>
          </a:prstGeom>
          <a:noFill/>
          <a:ln>
            <a:noFill/>
          </a:ln>
        </p:spPr>
      </p:pic>
      <p:sp>
        <p:nvSpPr>
          <p:cNvPr id="56" name="Shape 56"/>
          <p:cNvSpPr txBox="1"/>
          <p:nvPr/>
        </p:nvSpPr>
        <p:spPr>
          <a:xfrm>
            <a:off x="5797575" y="1010850"/>
            <a:ext cx="3032700" cy="3746100"/>
          </a:xfrm>
          <a:prstGeom prst="rect">
            <a:avLst/>
          </a:prstGeom>
          <a:noFill/>
          <a:ln>
            <a:noFill/>
          </a:ln>
        </p:spPr>
        <p:txBody>
          <a:bodyPr anchorCtr="0" anchor="t" bIns="91425" lIns="91425" rIns="91425" wrap="square" tIns="91425">
            <a:noAutofit/>
          </a:bodyPr>
          <a:lstStyle/>
          <a:p>
            <a:pPr indent="-342900" lvl="0" marL="457200" rtl="0">
              <a:spcBef>
                <a:spcPts val="0"/>
              </a:spcBef>
              <a:buSzPct val="100000"/>
              <a:buAutoNum type="arabicPeriod"/>
            </a:pPr>
            <a:r>
              <a:rPr lang="en" sz="1800"/>
              <a:t>Have your homework out: Energy stories poster + paragraph</a:t>
            </a:r>
          </a:p>
          <a:p>
            <a:pPr indent="-342900" lvl="0" marL="457200" rtl="0">
              <a:spcBef>
                <a:spcPts val="0"/>
              </a:spcBef>
              <a:buSzPct val="100000"/>
              <a:buAutoNum type="arabicPeriod"/>
            </a:pPr>
            <a:r>
              <a:rPr lang="en" sz="1800"/>
              <a:t>Have your homework out: Summit notes</a:t>
            </a:r>
          </a:p>
          <a:p>
            <a:pPr indent="-342900" lvl="0" marL="457200" rtl="0">
              <a:spcBef>
                <a:spcPts val="0"/>
              </a:spcBef>
              <a:buSzPct val="100000"/>
              <a:buAutoNum type="arabicPeriod"/>
            </a:pPr>
            <a:r>
              <a:rPr lang="en" sz="1800"/>
              <a:t>Content Assessment on Wednesday </a:t>
            </a:r>
          </a:p>
          <a:p>
            <a:pPr indent="0" lvl="0" marL="0">
              <a:spcBef>
                <a:spcPts val="0"/>
              </a:spcBef>
              <a:buNone/>
            </a:pPr>
            <a:r>
              <a:rPr lang="en" sz="1800"/>
              <a:t> (Energy Changes in         Chemical Reactions)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PRACTICE QUESTION 2</a:t>
            </a:r>
          </a:p>
        </p:txBody>
      </p:sp>
      <p:sp>
        <p:nvSpPr>
          <p:cNvPr id="116" name="Shape 11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What does Unit 2 talk about in chem?     30 s</a:t>
            </a:r>
          </a:p>
          <a:p>
            <a:pPr indent="-228600" lvl="0" marL="457200" rtl="0">
              <a:spcBef>
                <a:spcPts val="0"/>
              </a:spcBef>
              <a:buAutoNum type="alphaLcPeriod"/>
            </a:pPr>
            <a:r>
              <a:rPr lang="en"/>
              <a:t>Energy</a:t>
            </a:r>
          </a:p>
          <a:p>
            <a:pPr indent="-228600" lvl="0" marL="457200" rtl="0">
              <a:spcBef>
                <a:spcPts val="0"/>
              </a:spcBef>
              <a:buAutoNum type="alphaLcPeriod"/>
            </a:pPr>
            <a:r>
              <a:rPr lang="en"/>
              <a:t>Heat and energy</a:t>
            </a:r>
          </a:p>
          <a:p>
            <a:pPr indent="-228600" lvl="0" marL="457200" rtl="0">
              <a:spcBef>
                <a:spcPts val="0"/>
              </a:spcBef>
              <a:buAutoNum type="alphaLcPeriod"/>
            </a:pPr>
            <a:r>
              <a:rPr lang="en"/>
              <a:t>Combustion</a:t>
            </a:r>
          </a:p>
          <a:p>
            <a:pPr indent="-228600" lvl="0" marL="457200" rtl="0">
              <a:spcBef>
                <a:spcPts val="0"/>
              </a:spcBef>
              <a:buAutoNum type="alphaLcPeriod"/>
            </a:pPr>
            <a:r>
              <a:rPr lang="en"/>
              <a:t>Heat and energy in the earth’s interior</a:t>
            </a:r>
          </a:p>
          <a:p>
            <a:pPr lvl="0" rtl="0">
              <a:spcBef>
                <a:spcPts val="0"/>
              </a:spcBef>
              <a:buNone/>
            </a:pPr>
            <a:r>
              <a:t/>
            </a:r>
            <a:endParaRPr/>
          </a:p>
          <a:p>
            <a:pPr lvl="0" algn="ctr">
              <a:spcBef>
                <a:spcPts val="0"/>
              </a:spcBef>
              <a:buNone/>
            </a:pPr>
            <a:r>
              <a:rPr lang="en"/>
              <a:t>GET READY FOR DORM-RACING!!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QUESTION 1</a:t>
            </a:r>
          </a:p>
        </p:txBody>
      </p:sp>
      <p:sp>
        <p:nvSpPr>
          <p:cNvPr id="122" name="Shape 12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Look at the pieces of information on the papers. Arrange them to create the general equation for heat flow. Place proper units under each variable.</a:t>
            </a:r>
          </a:p>
          <a:p>
            <a:pPr lvl="0">
              <a:spcBef>
                <a:spcPts val="0"/>
              </a:spcBef>
              <a:buNone/>
            </a:pPr>
            <a:r>
              <a:rPr lang="en"/>
              <a:t>							60 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a:t>
            </a:r>
          </a:p>
        </p:txBody>
      </p:sp>
      <p:sp>
        <p:nvSpPr>
          <p:cNvPr id="128" name="Shape 12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What is the law of conservation of energy? Give an example of energy transformation in real life.</a:t>
            </a:r>
          </a:p>
          <a:p>
            <a:pPr lvl="0" algn="ctr">
              <a:spcBef>
                <a:spcPts val="0"/>
              </a:spcBef>
              <a:buNone/>
            </a:pPr>
            <a:r>
              <a:rPr lang="en"/>
              <a:t>90 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3</a:t>
            </a:r>
          </a:p>
        </p:txBody>
      </p:sp>
      <p:sp>
        <p:nvSpPr>
          <p:cNvPr id="134" name="Shape 13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What is the mathematical form of the first law of thermodynamics? Write the equation and name the variables.</a:t>
            </a:r>
          </a:p>
          <a:p>
            <a:pPr lvl="0">
              <a:spcBef>
                <a:spcPts val="0"/>
              </a:spcBef>
              <a:buNone/>
            </a:pPr>
            <a:r>
              <a:rPr lang="en"/>
              <a:t>							60 s</a:t>
            </a: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4</a:t>
            </a:r>
          </a:p>
        </p:txBody>
      </p:sp>
      <p:sp>
        <p:nvSpPr>
          <p:cNvPr id="140" name="Shape 14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What does it mean to say water has a specific heat of 1 calorie per gram degree Celsius ? Write one sentence.</a:t>
            </a:r>
          </a:p>
          <a:p>
            <a:pPr lvl="0" algn="ctr">
              <a:spcBef>
                <a:spcPts val="0"/>
              </a:spcBef>
              <a:buNone/>
            </a:pPr>
            <a:r>
              <a:rPr lang="en"/>
              <a:t>2 min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5 </a:t>
            </a:r>
          </a:p>
        </p:txBody>
      </p:sp>
      <p:sp>
        <p:nvSpPr>
          <p:cNvPr id="146" name="Shape 14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Calculate the total heat gained by a cup water, weighing 40 grams being heated from 25 to 32 degree Celsius. The specific heat of water is 1 cal/g℃</a:t>
            </a:r>
          </a:p>
          <a:p>
            <a:pPr lvl="0" algn="ctr">
              <a:spcBef>
                <a:spcPts val="0"/>
              </a:spcBef>
              <a:buNone/>
            </a:pPr>
            <a:r>
              <a:rPr lang="en"/>
              <a:t>2 min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6</a:t>
            </a:r>
          </a:p>
        </p:txBody>
      </p:sp>
      <p:sp>
        <p:nvSpPr>
          <p:cNvPr id="152" name="Shape 15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A metal rod at the room temperature of 25 ℃ was heated on a flame till its temperature changed to 72℃. Calculate Δt.</a:t>
            </a:r>
          </a:p>
          <a:p>
            <a:pPr lvl="0">
              <a:spcBef>
                <a:spcPts val="0"/>
              </a:spcBef>
              <a:buNone/>
            </a:pPr>
            <a:r>
              <a:rPr lang="en"/>
              <a:t>								30 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7</a:t>
            </a:r>
          </a:p>
        </p:txBody>
      </p:sp>
      <p:sp>
        <p:nvSpPr>
          <p:cNvPr id="158" name="Shape 15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rPr lang="en"/>
              <a:t>The _______________ of the universe constantly increases!!</a:t>
            </a:r>
          </a:p>
          <a:p>
            <a:pPr lvl="0">
              <a:spcBef>
                <a:spcPts val="0"/>
              </a:spcBef>
              <a:buNone/>
            </a:pPr>
            <a:r>
              <a:rPr lang="en"/>
              <a:t>					</a:t>
            </a:r>
          </a:p>
          <a:p>
            <a:pPr lvl="0">
              <a:spcBef>
                <a:spcPts val="0"/>
              </a:spcBef>
              <a:buNone/>
            </a:pPr>
            <a:r>
              <a:rPr lang="en"/>
              <a:t>						30 s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8</a:t>
            </a:r>
          </a:p>
        </p:txBody>
      </p:sp>
      <p:sp>
        <p:nvSpPr>
          <p:cNvPr id="164" name="Shape 16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Specific heat of sand is 0.19 cal/ g ℃. The specific heat of water is 1 c</a:t>
            </a:r>
            <a:r>
              <a:rPr lang="en"/>
              <a:t>al/ g ℃. At noon on a summer day, which one will feel more comfortable? </a:t>
            </a:r>
          </a:p>
          <a:p>
            <a:pPr lvl="0">
              <a:spcBef>
                <a:spcPts val="0"/>
              </a:spcBef>
              <a:buNone/>
            </a:pPr>
            <a:r>
              <a:rPr lang="en"/>
              <a:t>						1 min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39285"/>
              <a:buFont typeface="Arial"/>
              <a:buNone/>
            </a:pPr>
            <a:r>
              <a:rPr lang="en"/>
              <a:t>QUESTION 9</a:t>
            </a:r>
          </a:p>
        </p:txBody>
      </p:sp>
      <p:sp>
        <p:nvSpPr>
          <p:cNvPr id="170" name="Shape 17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Specific heat of brass and aluminium are 0.38 J/g ℃ and 0.9 </a:t>
            </a:r>
            <a:r>
              <a:rPr lang="en"/>
              <a:t>J/g ℃ respectively. Both are heated upto a certain temperature and left to cool down. Which specimen will cool down faster?</a:t>
            </a:r>
          </a:p>
          <a:p>
            <a:pPr lvl="0">
              <a:spcBef>
                <a:spcPts val="0"/>
              </a:spcBef>
              <a:buNone/>
            </a:pPr>
            <a:r>
              <a:rPr lang="en"/>
              <a:t>								1 min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en"/>
              <a:t>WELCOME TO DORM-RACING!!</a:t>
            </a:r>
          </a:p>
        </p:txBody>
      </p:sp>
      <p:sp>
        <p:nvSpPr>
          <p:cNvPr id="62" name="Shape 62"/>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rPr lang="en"/>
              <a:t>May The Force Be With You!!</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39285"/>
              <a:buFont typeface="Arial"/>
              <a:buNone/>
            </a:pPr>
            <a:r>
              <a:rPr lang="en"/>
              <a:t>QUESTION 10</a:t>
            </a:r>
          </a:p>
        </p:txBody>
      </p:sp>
      <p:sp>
        <p:nvSpPr>
          <p:cNvPr id="176" name="Shape 1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What is the energy due to the position of an object? Write down the formula.</a:t>
            </a:r>
          </a:p>
          <a:p>
            <a:pPr lvl="0">
              <a:spcBef>
                <a:spcPts val="0"/>
              </a:spcBef>
              <a:buNone/>
            </a:pPr>
            <a:r>
              <a:rPr lang="en"/>
              <a:t>						30 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10 </a:t>
            </a:r>
          </a:p>
        </p:txBody>
      </p:sp>
      <p:sp>
        <p:nvSpPr>
          <p:cNvPr id="182" name="Shape 18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Label the different parts of the graph!  2 min</a:t>
            </a:r>
          </a:p>
          <a:p>
            <a:pPr lvl="0">
              <a:spcBef>
                <a:spcPts val="0"/>
              </a:spcBef>
              <a:buNone/>
            </a:pPr>
            <a:r>
              <a:t/>
            </a:r>
            <a:endParaRPr/>
          </a:p>
        </p:txBody>
      </p:sp>
      <p:pic>
        <p:nvPicPr>
          <p:cNvPr id="183" name="Shape 183" title="Chart"/>
          <p:cNvPicPr preferRelativeResize="0"/>
          <p:nvPr/>
        </p:nvPicPr>
        <p:blipFill>
          <a:blip r:embed="rId3">
            <a:alphaModFix/>
          </a:blip>
          <a:stretch>
            <a:fillRect/>
          </a:stretch>
        </p:blipFill>
        <p:spPr>
          <a:xfrm>
            <a:off x="914400" y="1646625"/>
            <a:ext cx="6400800" cy="2650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11</a:t>
            </a:r>
          </a:p>
        </p:txBody>
      </p:sp>
      <p:sp>
        <p:nvSpPr>
          <p:cNvPr id="189" name="Shape 18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Calculate the mass of an object with thermal energy of 250 Joules when it was heated from 32 to 45 degree Celsius. Specific heat of the substance is 0.875 J/ g℃ </a:t>
            </a:r>
          </a:p>
          <a:p>
            <a:pPr lvl="0">
              <a:spcBef>
                <a:spcPts val="0"/>
              </a:spcBef>
              <a:buNone/>
            </a:pPr>
            <a:r>
              <a:t/>
            </a:r>
            <a:endParaRPr/>
          </a:p>
          <a:p>
            <a:pPr lvl="0">
              <a:spcBef>
                <a:spcPts val="0"/>
              </a:spcBef>
              <a:buNone/>
            </a:pPr>
            <a:r>
              <a:rPr lang="en"/>
              <a:t>							2 min</a:t>
            </a:r>
          </a:p>
          <a:p>
            <a:pPr lvl="0">
              <a:spcBef>
                <a:spcPts val="0"/>
              </a:spcBef>
              <a:buNone/>
            </a:pPr>
            <a:r>
              <a:t/>
            </a:r>
            <a:endParaRPr/>
          </a:p>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12</a:t>
            </a:r>
          </a:p>
        </p:txBody>
      </p:sp>
      <p:sp>
        <p:nvSpPr>
          <p:cNvPr id="195" name="Shape 1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 Calculate the temperature change on a piece of brass weighing 10 g when it was heated, so that its thermal energy was 78 Joules. Specific heat of brass is </a:t>
            </a:r>
            <a:r>
              <a:rPr lang="en"/>
              <a:t>0.38 J/g ℃</a:t>
            </a:r>
          </a:p>
          <a:p>
            <a:pPr lvl="0">
              <a:spcBef>
                <a:spcPts val="0"/>
              </a:spcBef>
              <a:buNone/>
            </a:pPr>
            <a:r>
              <a:rPr lang="en"/>
              <a:t>								2 min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13</a:t>
            </a: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Solve for x :                                     3 min</a:t>
            </a:r>
          </a:p>
          <a:p>
            <a:pPr indent="-228600" lvl="0" marL="457200" rtl="0">
              <a:spcBef>
                <a:spcPts val="0"/>
              </a:spcBef>
              <a:buAutoNum type="arabicPeriod"/>
            </a:pPr>
            <a:r>
              <a:rPr lang="en"/>
              <a:t> 4x + 32-6 = 58</a:t>
            </a:r>
          </a:p>
          <a:p>
            <a:pPr lvl="0" rtl="0">
              <a:spcBef>
                <a:spcPts val="0"/>
              </a:spcBef>
              <a:buNone/>
            </a:pPr>
            <a:r>
              <a:t/>
            </a:r>
            <a:endParaRPr/>
          </a:p>
          <a:p>
            <a:pPr lvl="0" rtl="0">
              <a:spcBef>
                <a:spcPts val="0"/>
              </a:spcBef>
              <a:buNone/>
            </a:pPr>
            <a:r>
              <a:t/>
            </a:r>
            <a:endParaRPr/>
          </a:p>
          <a:p>
            <a:pPr lvl="0">
              <a:spcBef>
                <a:spcPts val="0"/>
              </a:spcBef>
              <a:buNone/>
            </a:pPr>
            <a:r>
              <a:rPr lang="en"/>
              <a:t>2.    9x = (68/27)+3</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14</a:t>
            </a:r>
          </a:p>
        </p:txBody>
      </p:sp>
      <p:sp>
        <p:nvSpPr>
          <p:cNvPr id="207" name="Shape 20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If  a gold ring has total thermal energy of 13 Joules and its mass and temperature change are 5 g and 20 degrees Celsius respectively, what is the specific heat of gold?</a:t>
            </a:r>
          </a:p>
          <a:p>
            <a:pPr lvl="0">
              <a:spcBef>
                <a:spcPts val="0"/>
              </a:spcBef>
              <a:buNone/>
            </a:pPr>
            <a:r>
              <a:rPr lang="en"/>
              <a:t>						2 min.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15</a:t>
            </a:r>
          </a:p>
        </p:txBody>
      </p:sp>
      <p:sp>
        <p:nvSpPr>
          <p:cNvPr id="213" name="Shape 21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Describe the mode of heat transfer:</a:t>
            </a:r>
          </a:p>
          <a:p>
            <a:pPr lvl="0">
              <a:spcBef>
                <a:spcPts val="0"/>
              </a:spcBef>
              <a:buNone/>
            </a:pPr>
            <a:r>
              <a:rPr lang="en"/>
              <a:t>30 s</a:t>
            </a:r>
          </a:p>
          <a:p>
            <a:pPr lvl="0">
              <a:spcBef>
                <a:spcPts val="0"/>
              </a:spcBef>
              <a:buNone/>
            </a:pPr>
            <a:r>
              <a:t/>
            </a:r>
            <a:endParaRPr/>
          </a:p>
        </p:txBody>
      </p:sp>
      <p:pic>
        <p:nvPicPr>
          <p:cNvPr descr="hawk.jpg" id="214" name="Shape 214"/>
          <p:cNvPicPr preferRelativeResize="0"/>
          <p:nvPr/>
        </p:nvPicPr>
        <p:blipFill>
          <a:blip r:embed="rId3">
            <a:alphaModFix/>
          </a:blip>
          <a:stretch>
            <a:fillRect/>
          </a:stretch>
        </p:blipFill>
        <p:spPr>
          <a:xfrm>
            <a:off x="4596496" y="445025"/>
            <a:ext cx="4547506" cy="5143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16</a:t>
            </a:r>
          </a:p>
        </p:txBody>
      </p:sp>
      <p:sp>
        <p:nvSpPr>
          <p:cNvPr id="220" name="Shape 22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Describe the mode of heat transfer:</a:t>
            </a:r>
          </a:p>
          <a:p>
            <a:pPr lvl="0">
              <a:spcBef>
                <a:spcPts val="0"/>
              </a:spcBef>
              <a:buNone/>
            </a:pPr>
            <a:r>
              <a:rPr lang="en"/>
              <a:t>30 s                                                                           </a:t>
            </a:r>
          </a:p>
        </p:txBody>
      </p:sp>
      <p:pic>
        <p:nvPicPr>
          <p:cNvPr descr="radiator.png" id="221" name="Shape 221"/>
          <p:cNvPicPr preferRelativeResize="0"/>
          <p:nvPr/>
        </p:nvPicPr>
        <p:blipFill>
          <a:blip r:embed="rId3">
            <a:alphaModFix/>
          </a:blip>
          <a:stretch>
            <a:fillRect/>
          </a:stretch>
        </p:blipFill>
        <p:spPr>
          <a:xfrm>
            <a:off x="4171050" y="1017724"/>
            <a:ext cx="4972949" cy="4044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17</a:t>
            </a:r>
          </a:p>
        </p:txBody>
      </p:sp>
      <p:sp>
        <p:nvSpPr>
          <p:cNvPr id="227" name="Shape 22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Describe the mode of heat transfer   :</a:t>
            </a:r>
          </a:p>
          <a:p>
            <a:pPr lvl="0">
              <a:spcBef>
                <a:spcPts val="0"/>
              </a:spcBef>
              <a:buNone/>
            </a:pPr>
            <a:r>
              <a:rPr lang="en"/>
              <a:t>30 s                                                        </a:t>
            </a:r>
          </a:p>
        </p:txBody>
      </p:sp>
      <p:pic>
        <p:nvPicPr>
          <p:cNvPr descr="metal.png" id="228" name="Shape 228"/>
          <p:cNvPicPr preferRelativeResize="0"/>
          <p:nvPr/>
        </p:nvPicPr>
        <p:blipFill>
          <a:blip r:embed="rId3">
            <a:alphaModFix/>
          </a:blip>
          <a:stretch>
            <a:fillRect/>
          </a:stretch>
        </p:blipFill>
        <p:spPr>
          <a:xfrm>
            <a:off x="4729674" y="1152475"/>
            <a:ext cx="4414324" cy="2801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18</a:t>
            </a:r>
          </a:p>
        </p:txBody>
      </p:sp>
      <p:sp>
        <p:nvSpPr>
          <p:cNvPr id="234" name="Shape 23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Describe the mode of heat transfer :</a:t>
            </a:r>
          </a:p>
          <a:p>
            <a:pPr lvl="0">
              <a:spcBef>
                <a:spcPts val="0"/>
              </a:spcBef>
              <a:buNone/>
            </a:pPr>
            <a:r>
              <a:rPr lang="en"/>
              <a:t>30 s                                                                   </a:t>
            </a:r>
          </a:p>
        </p:txBody>
      </p:sp>
      <p:pic>
        <p:nvPicPr>
          <p:cNvPr descr="sun.jpg" id="235" name="Shape 235"/>
          <p:cNvPicPr preferRelativeResize="0"/>
          <p:nvPr/>
        </p:nvPicPr>
        <p:blipFill>
          <a:blip r:embed="rId3">
            <a:alphaModFix/>
          </a:blip>
          <a:stretch>
            <a:fillRect/>
          </a:stretch>
        </p:blipFill>
        <p:spPr>
          <a:xfrm>
            <a:off x="3048000" y="1714500"/>
            <a:ext cx="6096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1700" y="170700"/>
            <a:ext cx="8520600" cy="926700"/>
          </a:xfrm>
          <a:prstGeom prst="rect">
            <a:avLst/>
          </a:prstGeom>
        </p:spPr>
        <p:txBody>
          <a:bodyPr anchorCtr="0" anchor="t" bIns="91425" lIns="91425" rIns="91425" wrap="square" tIns="91425">
            <a:noAutofit/>
          </a:bodyPr>
          <a:lstStyle/>
          <a:p>
            <a:pPr lvl="0">
              <a:spcBef>
                <a:spcPts val="0"/>
              </a:spcBef>
              <a:buNone/>
            </a:pPr>
            <a:r>
              <a:rPr lang="en"/>
              <a:t>FOUR  DORMS WILL BE COMPETING FOR THE TITLE TODAY….</a:t>
            </a:r>
          </a:p>
          <a:p>
            <a:pPr lvl="0">
              <a:spcBef>
                <a:spcPts val="0"/>
              </a:spcBef>
              <a:buNone/>
            </a:pPr>
            <a:r>
              <a:t/>
            </a:r>
            <a:endParaRPr/>
          </a:p>
        </p:txBody>
      </p:sp>
      <p:sp>
        <p:nvSpPr>
          <p:cNvPr id="68" name="Shape 68"/>
          <p:cNvSpPr txBox="1"/>
          <p:nvPr>
            <p:ph idx="1" type="body"/>
          </p:nvPr>
        </p:nvSpPr>
        <p:spPr>
          <a:xfrm>
            <a:off x="311700" y="1152475"/>
            <a:ext cx="8520600" cy="3750900"/>
          </a:xfrm>
          <a:prstGeom prst="rect">
            <a:avLst/>
          </a:prstGeom>
        </p:spPr>
        <p:txBody>
          <a:bodyPr anchorCtr="0" anchor="t" bIns="91425" lIns="91425" rIns="91425" wrap="square" tIns="91425">
            <a:noAutofit/>
          </a:bodyPr>
          <a:lstStyle/>
          <a:p>
            <a:pPr indent="-228600" lvl="0" marL="457200" rtl="0">
              <a:spcBef>
                <a:spcPts val="0"/>
              </a:spcBef>
            </a:pPr>
            <a:r>
              <a:rPr lang="en"/>
              <a:t>GO AHEAD AND FIND YOUR DORMS</a:t>
            </a:r>
          </a:p>
          <a:p>
            <a:pPr lvl="0" rtl="0">
              <a:spcBef>
                <a:spcPts val="0"/>
              </a:spcBef>
              <a:buNone/>
            </a:pPr>
            <a:r>
              <a:t/>
            </a:r>
            <a:endParaRPr/>
          </a:p>
          <a:p>
            <a:pPr indent="-228600" lvl="0" marL="457200" rtl="0">
              <a:spcBef>
                <a:spcPts val="0"/>
              </a:spcBef>
            </a:pPr>
            <a:r>
              <a:rPr lang="en"/>
              <a:t>YOU WILL BE TEAMS COMPETING AGAINST THREE OTHER DORMS</a:t>
            </a:r>
          </a:p>
          <a:p>
            <a:pPr lvl="0" rtl="0">
              <a:spcBef>
                <a:spcPts val="0"/>
              </a:spcBef>
              <a:buNone/>
            </a:pPr>
            <a:r>
              <a:t/>
            </a:r>
            <a:endParaRPr/>
          </a:p>
          <a:p>
            <a:pPr indent="-228600" lvl="0" marL="457200" rtl="0">
              <a:spcBef>
                <a:spcPts val="0"/>
              </a:spcBef>
            </a:pPr>
            <a:r>
              <a:rPr lang="en"/>
              <a:t>ARE YOU WONDERING WHERE DID THESE DORM NAMES COME FROM?</a:t>
            </a:r>
          </a:p>
          <a:p>
            <a:pPr lvl="0" rtl="0">
              <a:spcBef>
                <a:spcPts val="0"/>
              </a:spcBef>
              <a:buNone/>
            </a:pPr>
            <a:r>
              <a:t/>
            </a:r>
            <a:endParaRPr/>
          </a:p>
          <a:p>
            <a:pPr indent="-228600" lvl="0" marL="457200" rtl="0">
              <a:spcBef>
                <a:spcPts val="0"/>
              </a:spcBef>
            </a:pPr>
            <a:r>
              <a:rPr lang="en"/>
              <a:t>THEY ARE RESIDENCE HALLS AT CORNELL U.</a:t>
            </a:r>
          </a:p>
          <a:p>
            <a:pPr lv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0"/>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19 :</a:t>
            </a:r>
          </a:p>
        </p:txBody>
      </p:sp>
      <p:sp>
        <p:nvSpPr>
          <p:cNvPr id="241" name="Shape 241"/>
          <p:cNvSpPr txBox="1"/>
          <p:nvPr>
            <p:ph idx="1" type="body"/>
          </p:nvPr>
        </p:nvSpPr>
        <p:spPr>
          <a:xfrm>
            <a:off x="311700" y="572700"/>
            <a:ext cx="8520600" cy="3416400"/>
          </a:xfrm>
          <a:prstGeom prst="rect">
            <a:avLst/>
          </a:prstGeom>
        </p:spPr>
        <p:txBody>
          <a:bodyPr anchorCtr="0" anchor="t" bIns="91425" lIns="91425" rIns="91425" wrap="square" tIns="91425">
            <a:noAutofit/>
          </a:bodyPr>
          <a:lstStyle/>
          <a:p>
            <a:pPr lvl="0">
              <a:spcBef>
                <a:spcPts val="0"/>
              </a:spcBef>
              <a:buNone/>
            </a:pPr>
            <a:r>
              <a:rPr lang="en"/>
              <a:t>Specific heat of sand is 0.19 cal/ g ℃. The specific heat of water is 1 cal/ g ℃. Based on this information and your knowledge of heat transfer, what is going on in the diagram below? 2 min</a:t>
            </a:r>
          </a:p>
          <a:p>
            <a:pPr lvl="0">
              <a:spcBef>
                <a:spcPts val="0"/>
              </a:spcBef>
              <a:buNone/>
            </a:pPr>
            <a:r>
              <a:t/>
            </a:r>
            <a:endParaRPr/>
          </a:p>
        </p:txBody>
      </p:sp>
      <p:pic>
        <p:nvPicPr>
          <p:cNvPr descr="land-sea.jpg" id="242" name="Shape 242"/>
          <p:cNvPicPr preferRelativeResize="0"/>
          <p:nvPr/>
        </p:nvPicPr>
        <p:blipFill>
          <a:blip r:embed="rId3">
            <a:alphaModFix/>
          </a:blip>
          <a:stretch>
            <a:fillRect/>
          </a:stretch>
        </p:blipFill>
        <p:spPr>
          <a:xfrm>
            <a:off x="3769775" y="1256775"/>
            <a:ext cx="4349000" cy="3581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Clr>
                <a:schemeClr val="dk1"/>
              </a:buClr>
              <a:buSzPct val="39285"/>
              <a:buFont typeface="Arial"/>
              <a:buNone/>
            </a:pPr>
            <a:r>
              <a:rPr lang="en"/>
              <a:t>QUESTION 20:</a:t>
            </a:r>
          </a:p>
        </p:txBody>
      </p:sp>
      <p:sp>
        <p:nvSpPr>
          <p:cNvPr id="248" name="Shape 24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How many forms of energy transformations can you see? 45 s</a:t>
            </a:r>
          </a:p>
          <a:p>
            <a:pPr lvl="0">
              <a:spcBef>
                <a:spcPts val="0"/>
              </a:spcBef>
              <a:buNone/>
            </a:pPr>
            <a:r>
              <a:t/>
            </a:r>
            <a:endParaRPr/>
          </a:p>
        </p:txBody>
      </p:sp>
      <p:pic>
        <p:nvPicPr>
          <p:cNvPr descr="sun.jpg" id="249" name="Shape 249"/>
          <p:cNvPicPr preferRelativeResize="0"/>
          <p:nvPr/>
        </p:nvPicPr>
        <p:blipFill>
          <a:blip r:embed="rId3">
            <a:alphaModFix/>
          </a:blip>
          <a:stretch>
            <a:fillRect/>
          </a:stretch>
        </p:blipFill>
        <p:spPr>
          <a:xfrm>
            <a:off x="3594000" y="1593750"/>
            <a:ext cx="3416399" cy="34163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21:</a:t>
            </a:r>
          </a:p>
        </p:txBody>
      </p:sp>
      <p:sp>
        <p:nvSpPr>
          <p:cNvPr id="255" name="Shape 25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lang="en"/>
              <a:t>How many forms of energy transformations can you see? 45 s</a:t>
            </a:r>
          </a:p>
          <a:p>
            <a:pPr lvl="0">
              <a:spcBef>
                <a:spcPts val="0"/>
              </a:spcBef>
              <a:buNone/>
            </a:pPr>
            <a:r>
              <a:t/>
            </a:r>
            <a:endParaRPr/>
          </a:p>
        </p:txBody>
      </p:sp>
      <p:pic>
        <p:nvPicPr>
          <p:cNvPr descr="guitar.jpg" id="256" name="Shape 256"/>
          <p:cNvPicPr preferRelativeResize="0"/>
          <p:nvPr/>
        </p:nvPicPr>
        <p:blipFill>
          <a:blip r:embed="rId3">
            <a:alphaModFix/>
          </a:blip>
          <a:stretch>
            <a:fillRect/>
          </a:stretch>
        </p:blipFill>
        <p:spPr>
          <a:xfrm>
            <a:off x="3954250" y="1645125"/>
            <a:ext cx="2332250" cy="3498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22:</a:t>
            </a:r>
          </a:p>
        </p:txBody>
      </p:sp>
      <p:sp>
        <p:nvSpPr>
          <p:cNvPr id="262" name="Shape 26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lang="en"/>
              <a:t>How many forms of energy transformations can you see? 45 s</a:t>
            </a:r>
          </a:p>
          <a:p>
            <a:pPr lvl="0">
              <a:spcBef>
                <a:spcPts val="0"/>
              </a:spcBef>
              <a:buNone/>
            </a:pPr>
            <a:r>
              <a:t/>
            </a:r>
            <a:endParaRPr/>
          </a:p>
        </p:txBody>
      </p:sp>
      <p:pic>
        <p:nvPicPr>
          <p:cNvPr descr="toaster.jpg" id="263" name="Shape 263"/>
          <p:cNvPicPr preferRelativeResize="0"/>
          <p:nvPr/>
        </p:nvPicPr>
        <p:blipFill>
          <a:blip r:embed="rId3">
            <a:alphaModFix/>
          </a:blip>
          <a:stretch>
            <a:fillRect/>
          </a:stretch>
        </p:blipFill>
        <p:spPr>
          <a:xfrm>
            <a:off x="3632100" y="1631850"/>
            <a:ext cx="3416400" cy="3416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23:</a:t>
            </a:r>
          </a:p>
        </p:txBody>
      </p:sp>
      <p:sp>
        <p:nvSpPr>
          <p:cNvPr id="269" name="Shape 26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lang="en"/>
              <a:t>How many forms of energy transformations can you see? 45 s</a:t>
            </a:r>
          </a:p>
          <a:p>
            <a:pPr lvl="0">
              <a:spcBef>
                <a:spcPts val="0"/>
              </a:spcBef>
              <a:buNone/>
            </a:pPr>
            <a:r>
              <a:t/>
            </a:r>
            <a:endParaRPr/>
          </a:p>
        </p:txBody>
      </p:sp>
      <p:pic>
        <p:nvPicPr>
          <p:cNvPr descr="tv.png" id="270" name="Shape 270"/>
          <p:cNvPicPr preferRelativeResize="0"/>
          <p:nvPr/>
        </p:nvPicPr>
        <p:blipFill>
          <a:blip r:embed="rId3">
            <a:alphaModFix/>
          </a:blip>
          <a:stretch>
            <a:fillRect/>
          </a:stretch>
        </p:blipFill>
        <p:spPr>
          <a:xfrm>
            <a:off x="3656950" y="1831400"/>
            <a:ext cx="3010550" cy="2435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24:</a:t>
            </a:r>
          </a:p>
        </p:txBody>
      </p:sp>
      <p:sp>
        <p:nvSpPr>
          <p:cNvPr id="276" name="Shape 2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lang="en"/>
              <a:t>How many forms of energy transformations can you see? 45 s</a:t>
            </a:r>
          </a:p>
          <a:p>
            <a:pPr lvl="0">
              <a:spcBef>
                <a:spcPts val="0"/>
              </a:spcBef>
              <a:buNone/>
            </a:pPr>
            <a:r>
              <a:t/>
            </a:r>
            <a:endParaRPr/>
          </a:p>
        </p:txBody>
      </p:sp>
      <p:pic>
        <p:nvPicPr>
          <p:cNvPr descr="car.jpg" id="277" name="Shape 277"/>
          <p:cNvPicPr preferRelativeResize="0"/>
          <p:nvPr/>
        </p:nvPicPr>
        <p:blipFill>
          <a:blip r:embed="rId3">
            <a:alphaModFix/>
          </a:blip>
          <a:stretch>
            <a:fillRect/>
          </a:stretch>
        </p:blipFill>
        <p:spPr>
          <a:xfrm>
            <a:off x="3262332" y="1700232"/>
            <a:ext cx="4213750" cy="28040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25:</a:t>
            </a:r>
          </a:p>
        </p:txBody>
      </p:sp>
      <p:sp>
        <p:nvSpPr>
          <p:cNvPr id="283" name="Shape 28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Draw and label an exothermic reaction energy diagram. 1 min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26:</a:t>
            </a:r>
          </a:p>
        </p:txBody>
      </p:sp>
      <p:sp>
        <p:nvSpPr>
          <p:cNvPr id="289" name="Shape 28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Draw and label an endothermic reaction energy diagram. 1 min</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27 </a:t>
            </a:r>
          </a:p>
        </p:txBody>
      </p:sp>
      <p:sp>
        <p:nvSpPr>
          <p:cNvPr id="295" name="Shape 2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Describe the steps of energy transformation starting from you eating an ice cream for breakfast in the morning till the end of the day when you go to sleep.</a:t>
            </a:r>
          </a:p>
          <a:p>
            <a:pPr lvl="0">
              <a:spcBef>
                <a:spcPts val="0"/>
              </a:spcBef>
              <a:buNone/>
            </a:pPr>
            <a:r>
              <a:rPr lang="en"/>
              <a:t>						1 min</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311700" y="11357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28</a:t>
            </a:r>
          </a:p>
        </p:txBody>
      </p:sp>
      <p:sp>
        <p:nvSpPr>
          <p:cNvPr id="301" name="Shape 301"/>
          <p:cNvSpPr txBox="1"/>
          <p:nvPr>
            <p:ph idx="1" type="body"/>
          </p:nvPr>
        </p:nvSpPr>
        <p:spPr>
          <a:xfrm>
            <a:off x="311700" y="809575"/>
            <a:ext cx="8520600" cy="3416400"/>
          </a:xfrm>
          <a:prstGeom prst="rect">
            <a:avLst/>
          </a:prstGeom>
        </p:spPr>
        <p:txBody>
          <a:bodyPr anchorCtr="0" anchor="t" bIns="91425" lIns="91425" rIns="91425" wrap="square" tIns="91425">
            <a:noAutofit/>
          </a:bodyPr>
          <a:lstStyle/>
          <a:p>
            <a:pPr lvl="0">
              <a:spcBef>
                <a:spcPts val="0"/>
              </a:spcBef>
              <a:buNone/>
            </a:pPr>
            <a:r>
              <a:rPr lang="en"/>
              <a:t>What kind of energy transformations do you see in a pendulum? Label the diagram below using formulae:    45 s</a:t>
            </a:r>
          </a:p>
          <a:p>
            <a:pPr lvl="0">
              <a:spcBef>
                <a:spcPts val="0"/>
              </a:spcBef>
              <a:buNone/>
            </a:pPr>
            <a:r>
              <a:t/>
            </a:r>
            <a:endParaRPr/>
          </a:p>
          <a:p>
            <a:pPr lvl="0">
              <a:spcBef>
                <a:spcPts val="0"/>
              </a:spcBef>
              <a:buNone/>
            </a:pPr>
            <a:r>
              <a:t/>
            </a:r>
            <a:endParaRPr/>
          </a:p>
          <a:p>
            <a:pPr lvl="0">
              <a:spcBef>
                <a:spcPts val="0"/>
              </a:spcBef>
              <a:buNone/>
            </a:pPr>
            <a:r>
              <a:t/>
            </a:r>
            <a:endParaRPr/>
          </a:p>
        </p:txBody>
      </p:sp>
      <p:pic>
        <p:nvPicPr>
          <p:cNvPr descr="Screen Shot 2017-09-18 at 8.18.29 AM.png" id="302" name="Shape 302"/>
          <p:cNvPicPr preferRelativeResize="0"/>
          <p:nvPr/>
        </p:nvPicPr>
        <p:blipFill>
          <a:blip r:embed="rId3">
            <a:alphaModFix/>
          </a:blip>
          <a:stretch>
            <a:fillRect/>
          </a:stretch>
        </p:blipFill>
        <p:spPr>
          <a:xfrm>
            <a:off x="4723225" y="1243375"/>
            <a:ext cx="4109075" cy="34967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MEWS HALL</a:t>
            </a: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pic>
        <p:nvPicPr>
          <p:cNvPr descr="Screen Shot 2017-09-16 at 10.55.18 PM.png" id="75" name="Shape 75"/>
          <p:cNvPicPr preferRelativeResize="0"/>
          <p:nvPr/>
        </p:nvPicPr>
        <p:blipFill>
          <a:blip r:embed="rId3">
            <a:alphaModFix/>
          </a:blip>
          <a:stretch>
            <a:fillRect/>
          </a:stretch>
        </p:blipFill>
        <p:spPr>
          <a:xfrm>
            <a:off x="3016577" y="222000"/>
            <a:ext cx="4641524" cy="2963175"/>
          </a:xfrm>
          <a:prstGeom prst="rect">
            <a:avLst/>
          </a:prstGeom>
          <a:noFill/>
          <a:ln>
            <a:noFill/>
          </a:ln>
        </p:spPr>
      </p:pic>
      <p:pic>
        <p:nvPicPr>
          <p:cNvPr descr="Screen Shot 2017-09-16 at 10.55.25 PM.png" id="76" name="Shape 76"/>
          <p:cNvPicPr preferRelativeResize="0"/>
          <p:nvPr/>
        </p:nvPicPr>
        <p:blipFill>
          <a:blip r:embed="rId4">
            <a:alphaModFix/>
          </a:blip>
          <a:stretch>
            <a:fillRect/>
          </a:stretch>
        </p:blipFill>
        <p:spPr>
          <a:xfrm>
            <a:off x="-146675" y="3630925"/>
            <a:ext cx="11606824" cy="1455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29 </a:t>
            </a:r>
          </a:p>
        </p:txBody>
      </p:sp>
      <p:sp>
        <p:nvSpPr>
          <p:cNvPr id="308" name="Shape 30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Convert 90 degree Farenheit to Celsius using the formula C/5 = (F-32)/9</a:t>
            </a:r>
          </a:p>
          <a:p>
            <a:pPr lvl="0">
              <a:spcBef>
                <a:spcPts val="0"/>
              </a:spcBef>
              <a:buNone/>
            </a:pPr>
            <a:r>
              <a:rPr lang="en"/>
              <a:t>					2 min</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30</a:t>
            </a:r>
          </a:p>
        </p:txBody>
      </p:sp>
      <p:sp>
        <p:nvSpPr>
          <p:cNvPr id="314" name="Shape 31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According to the zeroth law of thermodynamics, if we mix two samples of water at 30 and 80 degrees Celsius, what will be a good guess for the final temperature of the mixture after it has reached thermal equilibrium? </a:t>
            </a:r>
          </a:p>
          <a:p>
            <a:pPr indent="457200" lvl="0" marL="2743200">
              <a:spcBef>
                <a:spcPts val="0"/>
              </a:spcBef>
              <a:buNone/>
            </a:pPr>
            <a:r>
              <a:rPr lang="en"/>
              <a:t>1 min</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31</a:t>
            </a:r>
          </a:p>
        </p:txBody>
      </p:sp>
      <p:sp>
        <p:nvSpPr>
          <p:cNvPr id="320" name="Shape 32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Identify the mistakes in the following statement:</a:t>
            </a:r>
          </a:p>
          <a:p>
            <a:pPr lvl="0">
              <a:spcBef>
                <a:spcPts val="0"/>
              </a:spcBef>
              <a:buNone/>
            </a:pPr>
            <a:r>
              <a:rPr lang="en"/>
              <a:t>A system had 300 calories of total internal energy. It lost 120 calories when it performed some work. It also received newly created electrical energy from a brand new transformer nearby, making the change in its internal energy a magnitude of 120 calories.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QUESTION  32</a:t>
            </a:r>
          </a:p>
        </p:txBody>
      </p:sp>
      <p:sp>
        <p:nvSpPr>
          <p:cNvPr id="326" name="Shape 32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61111"/>
              <a:buFont typeface="Arial"/>
              <a:buNone/>
            </a:pPr>
            <a:r>
              <a:rPr lang="en">
                <a:solidFill>
                  <a:schemeClr val="dk1"/>
                </a:solidFill>
                <a:highlight>
                  <a:srgbClr val="FFFFFF"/>
                </a:highlight>
                <a:latin typeface="Verdana"/>
                <a:ea typeface="Verdana"/>
                <a:cs typeface="Verdana"/>
                <a:sym typeface="Verdana"/>
              </a:rPr>
              <a:t>A 10 kg piece of zinc at 71 </a:t>
            </a:r>
            <a:r>
              <a:rPr baseline="30000" lang="en">
                <a:solidFill>
                  <a:schemeClr val="dk1"/>
                </a:solidFill>
                <a:highlight>
                  <a:srgbClr val="FFFFFF"/>
                </a:highlight>
                <a:latin typeface="Verdana"/>
                <a:ea typeface="Verdana"/>
                <a:cs typeface="Verdana"/>
                <a:sym typeface="Verdana"/>
              </a:rPr>
              <a:t>o</a:t>
            </a:r>
            <a:r>
              <a:rPr lang="en">
                <a:solidFill>
                  <a:schemeClr val="dk1"/>
                </a:solidFill>
                <a:highlight>
                  <a:srgbClr val="FFFFFF"/>
                </a:highlight>
                <a:latin typeface="Verdana"/>
                <a:ea typeface="Verdana"/>
                <a:cs typeface="Verdana"/>
                <a:sym typeface="Verdana"/>
              </a:rPr>
              <a:t>C is placed in a container of water. The water has a mass of 20.0 kg and has a temperature of 10.0</a:t>
            </a:r>
            <a:r>
              <a:rPr baseline="30000" lang="en">
                <a:solidFill>
                  <a:schemeClr val="dk1"/>
                </a:solidFill>
                <a:highlight>
                  <a:srgbClr val="FFFFFF"/>
                </a:highlight>
                <a:latin typeface="Verdana"/>
                <a:ea typeface="Verdana"/>
                <a:cs typeface="Verdana"/>
                <a:sym typeface="Verdana"/>
              </a:rPr>
              <a:t>o</a:t>
            </a:r>
            <a:r>
              <a:rPr lang="en">
                <a:solidFill>
                  <a:schemeClr val="dk1"/>
                </a:solidFill>
                <a:highlight>
                  <a:srgbClr val="FFFFFF"/>
                </a:highlight>
                <a:latin typeface="Verdana"/>
                <a:ea typeface="Verdana"/>
                <a:cs typeface="Verdana"/>
                <a:sym typeface="Verdana"/>
              </a:rPr>
              <a:t>C before the zinc is added. What is the final temperature of the water and zinc?</a:t>
            </a:r>
          </a:p>
          <a:p>
            <a:pPr lvl="0">
              <a:spcBef>
                <a:spcPts val="0"/>
              </a:spcBef>
              <a:buNone/>
            </a:pPr>
            <a:r>
              <a:t/>
            </a:r>
            <a:endParaRPr sz="1400"/>
          </a:p>
          <a:p>
            <a:pPr lvl="0">
              <a:spcBef>
                <a:spcPts val="0"/>
              </a:spcBef>
              <a:buNone/>
            </a:pPr>
            <a:r>
              <a:t/>
            </a:r>
            <a:endParaRPr sz="1400"/>
          </a:p>
          <a:p>
            <a:pPr lvl="0">
              <a:spcBef>
                <a:spcPts val="0"/>
              </a:spcBef>
              <a:buNone/>
            </a:pPr>
            <a:r>
              <a:rPr lang="en"/>
              <a:t>Set up your equation. You do not have to solve the equation.</a:t>
            </a:r>
          </a:p>
          <a:p>
            <a:pPr lvl="0">
              <a:spcBef>
                <a:spcPts val="0"/>
              </a:spcBef>
              <a:buNone/>
            </a:pPr>
            <a:r>
              <a:t/>
            </a:r>
            <a:endParaRPr/>
          </a:p>
          <a:p>
            <a:pPr lvl="0">
              <a:spcBef>
                <a:spcPts val="0"/>
              </a:spcBef>
              <a:buNone/>
            </a:pPr>
            <a:r>
              <a:rPr lang="en"/>
              <a:t>						5 min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311700" y="205000"/>
            <a:ext cx="8520600" cy="572700"/>
          </a:xfrm>
          <a:prstGeom prst="rect">
            <a:avLst/>
          </a:prstGeom>
        </p:spPr>
        <p:txBody>
          <a:bodyPr anchorCtr="0" anchor="t" bIns="91425" lIns="91425" rIns="91425" wrap="square" tIns="91425">
            <a:noAutofit/>
          </a:bodyPr>
          <a:lstStyle/>
          <a:p>
            <a:pPr lvl="0">
              <a:spcBef>
                <a:spcPts val="0"/>
              </a:spcBef>
              <a:buNone/>
            </a:pPr>
            <a:r>
              <a:rPr lang="en"/>
              <a:t>SEMESTER 1 CHEM PROJECT</a:t>
            </a:r>
          </a:p>
        </p:txBody>
      </p:sp>
      <p:sp>
        <p:nvSpPr>
          <p:cNvPr id="332" name="Shape 332"/>
          <p:cNvSpPr txBox="1"/>
          <p:nvPr>
            <p:ph idx="1" type="body"/>
          </p:nvPr>
        </p:nvSpPr>
        <p:spPr>
          <a:xfrm>
            <a:off x="311700" y="718125"/>
            <a:ext cx="8520600" cy="4219500"/>
          </a:xfrm>
          <a:prstGeom prst="rect">
            <a:avLst/>
          </a:prstGeom>
        </p:spPr>
        <p:txBody>
          <a:bodyPr anchorCtr="0" anchor="t" bIns="91425" lIns="91425" rIns="91425" wrap="square" tIns="91425">
            <a:noAutofit/>
          </a:bodyPr>
          <a:lstStyle/>
          <a:p>
            <a:pPr lvl="0">
              <a:spcBef>
                <a:spcPts val="0"/>
              </a:spcBef>
              <a:buNone/>
            </a:pPr>
            <a:r>
              <a:rPr lang="en"/>
              <a:t>You will be working as an U.S.G.S Seismologist to create a report on the causes of earthquakes and to calculate the probability of the ‘next big one’.The project has four parts. </a:t>
            </a:r>
          </a:p>
          <a:p>
            <a:pPr indent="-228600" lvl="0" marL="457200" rtl="0">
              <a:spcBef>
                <a:spcPts val="0"/>
              </a:spcBef>
              <a:buAutoNum type="arabicPeriod"/>
            </a:pPr>
            <a:r>
              <a:rPr lang="en"/>
              <a:t>Heat Transfer Lab : You will be developing your own hypothesis and experimental design, carry out the lab, analyse your data and create a summary report for part 1.</a:t>
            </a:r>
          </a:p>
          <a:p>
            <a:pPr lvl="0" rtl="0">
              <a:spcBef>
                <a:spcPts val="0"/>
              </a:spcBef>
              <a:buNone/>
            </a:pPr>
            <a:r>
              <a:t/>
            </a:r>
            <a:endParaRPr/>
          </a:p>
          <a:p>
            <a:pPr indent="-228600" lvl="0" marL="457200">
              <a:spcBef>
                <a:spcPts val="0"/>
              </a:spcBef>
              <a:buAutoNum type="arabicPeriod"/>
            </a:pPr>
            <a:r>
              <a:rPr lang="en"/>
              <a:t>Earth Composition Lab : You will be creating a mathematical model for the earth’s internal structure using earthquake data. The Final Product will be a data analysis report, a diagram of the earth’s layers, a diagram of a normal, reverse and strike slip fault and a summary report for part 2.</a:t>
            </a:r>
          </a:p>
          <a:p>
            <a:pPr lvl="0">
              <a:spcBef>
                <a:spcPts val="0"/>
              </a:spcBef>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SEMESTER 1 CHEM PROJECT</a:t>
            </a:r>
          </a:p>
        </p:txBody>
      </p:sp>
      <p:sp>
        <p:nvSpPr>
          <p:cNvPr id="338" name="Shape 33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3. Calculating the energy of earthquakes and binomial probability of ‘ the next big one’.Summary Report for part 3.</a:t>
            </a:r>
          </a:p>
          <a:p>
            <a:pPr lvl="0">
              <a:spcBef>
                <a:spcPts val="0"/>
              </a:spcBef>
              <a:buNone/>
            </a:pPr>
            <a:r>
              <a:t/>
            </a:r>
            <a:endParaRPr/>
          </a:p>
          <a:p>
            <a:pPr lvl="0">
              <a:spcBef>
                <a:spcPts val="0"/>
              </a:spcBef>
              <a:buNone/>
            </a:pPr>
            <a:r>
              <a:t/>
            </a:r>
            <a:endParaRPr/>
          </a:p>
          <a:p>
            <a:pPr lvl="0">
              <a:spcBef>
                <a:spcPts val="0"/>
              </a:spcBef>
              <a:buNone/>
            </a:pPr>
            <a:r>
              <a:rPr lang="en"/>
              <a:t>4. Article analysis (3) and Final Report.</a:t>
            </a:r>
          </a:p>
          <a:p>
            <a:pPr lvl="0">
              <a:spcBef>
                <a:spcPts val="0"/>
              </a:spcBef>
              <a:buNone/>
            </a:pPr>
            <a:r>
              <a:t/>
            </a:r>
            <a:endParaRPr/>
          </a:p>
          <a:p>
            <a:pPr lvl="0">
              <a:spcBef>
                <a:spcPts val="0"/>
              </a:spcBef>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Entropy video</a:t>
            </a:r>
          </a:p>
        </p:txBody>
      </p:sp>
      <p:sp>
        <p:nvSpPr>
          <p:cNvPr id="344" name="Shape 34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This video is about the difference between complexity and entropy, and how complex things like life can arise from disorder. Thanks to Google Making and Science for supporting this series, and to Sean Carroll for collaborating on it! His book can be found here: http://www.penguinrandomhouse.com/books/316646/the-big-picture-by-sean-carroll/  Playlist of the full video series: https://www.youtube.com/playlist?list=PLoaVOjvkzQtyZF-2VpJrxPz7bxK_p1Dd2  Link to Patreon supporters here: http://www.minutephysics.com/supporters.html  This video is about the difference between complexity and entropy, and how we can see complex things like life, planets, galaxies, humans, intelligence, consciousness, etc arising in our universe when the overall tendency of the second law of thermodynamics is towards increasing entropy and disorder. It turns out that gravitational collapse &amp; other complex structures (such as tendrils that form when coffee and milk mix) arise naturally as part of the path towards increasing entropy.  REFERENCES &amp; ADDITIONAL INFORMATION  Sean's blog: http://www.preposterousuniverse.com/blog/2016/05/11/big-picture-part-four-complexity/  Another article by Sean about complexity and god: https://www.preposterousuniverse.com/writings/dtung/  Sean Carroll: The Big Picture (more great articles about entropy, etc on his blog http://preposterousuniverse.com)  Interactive Entropy explainer by Aatish Bhatia: http://aatishb.github.io/entropy/  Thanks to Micheal Aranda (https://www.youtube.com/user/WhatImDoingRightNow) for help filming the 4k high resolution slow-motion coffee footage  Music for the series was especially composed by Nathaniel Schroeder, http://www.soundcloud.com/drschroeder  MinutePhysics is on Google+ - http://bit.ly/qzEwc6  And facebook - http://facebook.com/minutephysics And twitter - @minutephysics  Minute Physics provides an energetic and entertaining view of old and new problems in physics -- all in a minute!  Created by Henry Reich" id="345" name="Shape 345" title="Where Does Complexity Come From? (Big Picture Ep. 3/5)">
            <a:hlinkClick r:id="rId3"/>
          </p:cNvPr>
          <p:cNvSpPr/>
          <p:nvPr/>
        </p:nvSpPr>
        <p:spPr>
          <a:xfrm>
            <a:off x="2286000" y="1146175"/>
            <a:ext cx="4572000" cy="3429000"/>
          </a:xfrm>
          <a:prstGeom prst="rect">
            <a:avLst/>
          </a:prstGeom>
          <a:blipFill>
            <a:blip r:embed="rId4">
              <a:alphaModFix/>
            </a:blip>
            <a:stretch>
              <a:fillRect/>
            </a:stretch>
          </a:blipFill>
          <a:ln>
            <a:noFill/>
          </a:ln>
        </p:spPr>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Entropy Video</a:t>
            </a:r>
          </a:p>
        </p:txBody>
      </p:sp>
      <p:sp>
        <p:nvSpPr>
          <p:cNvPr id="351" name="Shape 35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This video is about how we don't just need energy to power our lives, we need *low entropy* energy! Thanks to Google Making and Science for supporting this series, and to Sean Carroll for collaborating on it! His book can be found here: http://www.penguinrandomhouse.com/books/316646/the-big-picture-by-sean-carroll/  Playlist of the full video series: https://www.youtube.com/playlist?list=PLoaVOjvkzQtyZF-2VpJrxPz7bxK_p1Dd2  Link to Patreon supporters here: http://www.minutephysics.com/supporters.html  This video is about how we don't just need energy to power our lives, we need *low entropy* energy! This is also known as &quot;free energy&quot;, and one way of thinking about entropy is as the lack of free energy. The sun provides us with useful, low entropy, energy in the form of photons of visible light, which are then absorbed and converted into plants, sugar, complex molecules, etc, before being radiated back into space as heat, which has much higher entropy.  Music for the series was especially composed by Nathaniel Schroeder, http://www.soundcloud.com/drschroeder  REFERENCES &amp; ADDITIONAL INFORMATION  Entropy Balance of Radiation of the Earth system http://www.sciencedirect.com/science/article/pii/0038092X9290097T  Heat balance of global warming/climate change: http://www.skepticalscience.com/4-Hiroshima-bombs-worth-of-heat-per-second.html  More on the Entropy Balance of the Earth System https://www.bnl.gov/envsci/pubs/pdf/2010/BNL-81482-2008-JA.pdf  The Entropy of a Photon Gas: https://en.wikipedia.org/wiki/Photon_gas  Sean's blog: http://www.preposterousuniverse.com/blog/2016/05/11/big-picture-part-four-complexity/  Another article by Sean about complexity and god: https://www.preposterousuniverse.com/writings/dtung/  Sean Carroll: The Big Picture (more great articles about entropy, etc on his blog http://preposterousuniverse.com)  Interactive Entropy explainer by Aatish Bhatia: http://aatishb.github.io/entropy/    MinutePhysics is on Google+ - http://bit.ly/qzEwc6  And facebook - http://facebook.com/minutephysics And twitter - @minutephysics  Minute Physics provides an energetic and entertaining view of old and new problems in physics -- all in a minute!  Created by Henry Reich" id="352" name="Shape 352" title="How Entropy Powers The Earth (Big Picture Ep. 4/5)">
            <a:hlinkClick r:id="rId3"/>
          </p:cNvPr>
          <p:cNvSpPr/>
          <p:nvPr/>
        </p:nvSpPr>
        <p:spPr>
          <a:xfrm>
            <a:off x="2286000" y="1146175"/>
            <a:ext cx="4572000" cy="3429000"/>
          </a:xfrm>
          <a:prstGeom prst="rect">
            <a:avLst/>
          </a:prstGeom>
          <a:blipFill>
            <a:blip r:embed="rId4">
              <a:alphaModFix/>
            </a:blip>
            <a:stretch>
              <a:fillRect/>
            </a:stretch>
          </a:blipFill>
          <a:ln>
            <a:noFill/>
          </a:ln>
        </p:spPr>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8" name="Shape 35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type="title"/>
          </p:nvPr>
        </p:nvSpPr>
        <p:spPr>
          <a:xfrm>
            <a:off x="185975" y="182150"/>
            <a:ext cx="8520600" cy="915000"/>
          </a:xfrm>
          <a:prstGeom prst="rect">
            <a:avLst/>
          </a:prstGeom>
        </p:spPr>
        <p:txBody>
          <a:bodyPr anchorCtr="0" anchor="t" bIns="91425" lIns="91425" rIns="91425" wrap="square" tIns="91425">
            <a:noAutofit/>
          </a:bodyPr>
          <a:lstStyle/>
          <a:p>
            <a:pPr lvl="0">
              <a:spcBef>
                <a:spcPts val="0"/>
              </a:spcBef>
              <a:buNone/>
            </a:pPr>
            <a:r>
              <a:rPr lang="en"/>
              <a:t>Read and annotate the text : Entropy and the second law of thermodynamics</a:t>
            </a:r>
          </a:p>
          <a:p>
            <a:pPr lvl="0">
              <a:spcBef>
                <a:spcPts val="0"/>
              </a:spcBef>
              <a:buNone/>
            </a:pPr>
            <a:r>
              <a:t/>
            </a:r>
            <a:endParaRPr/>
          </a:p>
        </p:txBody>
      </p:sp>
      <p:sp>
        <p:nvSpPr>
          <p:cNvPr id="364" name="Shape 36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Fill out the worksheet as you go through the text.</a:t>
            </a:r>
          </a:p>
          <a:p>
            <a:pPr lvl="0">
              <a:spcBef>
                <a:spcPts val="0"/>
              </a:spcBef>
              <a:buNone/>
            </a:pPr>
            <a:r>
              <a:t/>
            </a:r>
            <a:endParaRPr/>
          </a:p>
          <a:p>
            <a:pPr lvl="0">
              <a:spcBef>
                <a:spcPts val="0"/>
              </a:spcBef>
              <a:buNone/>
            </a:pPr>
            <a:r>
              <a:rPr lang="en"/>
              <a:t>Be ready to answer questions.</a:t>
            </a:r>
          </a:p>
          <a:p>
            <a:pPr lvl="0">
              <a:spcBef>
                <a:spcPts val="0"/>
              </a:spcBef>
              <a:buNone/>
            </a:pPr>
            <a:r>
              <a:t/>
            </a:r>
            <a:endParaRPr/>
          </a:p>
          <a:p>
            <a:pPr lvl="0">
              <a:spcBef>
                <a:spcPts val="0"/>
              </a:spcBef>
              <a:buNone/>
            </a:pPr>
            <a:r>
              <a:rPr lang="en"/>
              <a:t>You have 5 minutes and 10 seconds.</a:t>
            </a:r>
          </a:p>
          <a:p>
            <a:pPr lvl="0">
              <a:spcBef>
                <a:spcPts val="0"/>
              </a:spcBef>
              <a:buNone/>
            </a:pPr>
            <a:r>
              <a:t/>
            </a:r>
            <a:endParaRP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112 EDGEMOOR</a:t>
            </a:r>
          </a:p>
        </p:txBody>
      </p:sp>
      <p:sp>
        <p:nvSpPr>
          <p:cNvPr id="82" name="Shape 8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09-16 at 10.56.49 PM.png" id="83" name="Shape 83"/>
          <p:cNvPicPr preferRelativeResize="0"/>
          <p:nvPr/>
        </p:nvPicPr>
        <p:blipFill>
          <a:blip r:embed="rId3">
            <a:alphaModFix/>
          </a:blip>
          <a:stretch>
            <a:fillRect/>
          </a:stretch>
        </p:blipFill>
        <p:spPr>
          <a:xfrm>
            <a:off x="2643203" y="1328753"/>
            <a:ext cx="4890725" cy="3151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Calculations for total Heat Energy</a:t>
            </a:r>
          </a:p>
        </p:txBody>
      </p:sp>
      <p:sp>
        <p:nvSpPr>
          <p:cNvPr id="370" name="Shape 37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We will go through the solved problems.</a:t>
            </a:r>
          </a:p>
          <a:p>
            <a:pPr lvl="0">
              <a:spcBef>
                <a:spcPts val="0"/>
              </a:spcBef>
              <a:buNone/>
            </a:pPr>
            <a:r>
              <a:t/>
            </a:r>
            <a:endParaRPr/>
          </a:p>
          <a:p>
            <a:pPr lvl="0">
              <a:spcBef>
                <a:spcPts val="0"/>
              </a:spcBef>
              <a:buNone/>
            </a:pPr>
            <a:r>
              <a:rPr lang="en"/>
              <a:t>Complete Sample question 2.</a:t>
            </a:r>
          </a:p>
          <a:p>
            <a:pPr lvl="0">
              <a:spcBef>
                <a:spcPts val="0"/>
              </a:spcBef>
              <a:buNone/>
            </a:pPr>
            <a:r>
              <a:t/>
            </a:r>
            <a:endParaRPr/>
          </a:p>
          <a:p>
            <a:pPr lvl="0">
              <a:spcBef>
                <a:spcPts val="0"/>
              </a:spcBef>
              <a:buNone/>
            </a:pPr>
            <a:r>
              <a:rPr lang="en"/>
              <a:t>Time :  5 minutes and 30 seconds.</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Calculations for Final Temperature</a:t>
            </a:r>
          </a:p>
        </p:txBody>
      </p:sp>
      <p:sp>
        <p:nvSpPr>
          <p:cNvPr id="376" name="Shape 3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What would be the final water temperature if 80 grams of water at 25 degree C is combined with 60 grams of water at 70 degree C?</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Shape 3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Calculations for Final Temperature</a:t>
            </a:r>
          </a:p>
        </p:txBody>
      </p:sp>
      <p:sp>
        <p:nvSpPr>
          <p:cNvPr id="382" name="Shape 38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What would be the final temperature of water if 100 grams of water at 15℃ is combined with 50 grams of water at 90</a:t>
            </a:r>
            <a:r>
              <a:rPr lang="en"/>
              <a:t>℃ </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Read Heat Transfer Lab directions</a:t>
            </a:r>
          </a:p>
        </p:txBody>
      </p:sp>
      <p:sp>
        <p:nvSpPr>
          <p:cNvPr id="388" name="Shape 38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Your homework is to complete experimental design and your hypothesis.</a:t>
            </a:r>
          </a:p>
          <a:p>
            <a:pPr lvl="0">
              <a:spcBef>
                <a:spcPts val="0"/>
              </a:spcBef>
              <a:buNone/>
            </a:pPr>
            <a:r>
              <a:rPr lang="en"/>
              <a:t>You will be working together as a table group. </a:t>
            </a:r>
          </a:p>
          <a:p>
            <a:pPr lvl="0">
              <a:spcBef>
                <a:spcPts val="0"/>
              </a:spcBef>
              <a:buNone/>
            </a:pPr>
            <a:r>
              <a:rPr lang="en"/>
              <a:t>Bring them back on Friday to get teacher approval and carry out the lab. </a:t>
            </a:r>
          </a:p>
          <a:p>
            <a:pPr lvl="0">
              <a:spcBef>
                <a:spcPts val="0"/>
              </a:spcBef>
              <a:buNone/>
            </a:pPr>
            <a:r>
              <a:rPr lang="en"/>
              <a:t>Your data must be recorded first on your lab notebook, where you should create a short lab report ( Title, materials, procedure, data table ). From your notebook, you will transfer the data to your project report.</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JAMESON HALL</a:t>
            </a:r>
          </a:p>
        </p:txBody>
      </p:sp>
      <p:sp>
        <p:nvSpPr>
          <p:cNvPr id="89" name="Shape 89"/>
          <p:cNvSpPr txBox="1"/>
          <p:nvPr>
            <p:ph idx="1" type="body"/>
          </p:nvPr>
        </p:nvSpPr>
        <p:spPr>
          <a:xfrm>
            <a:off x="311700" y="1152475"/>
            <a:ext cx="8520600" cy="39909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pic>
        <p:nvPicPr>
          <p:cNvPr descr="Screen Shot 2017-09-16 at 10.57.27 PM.png" id="90" name="Shape 90"/>
          <p:cNvPicPr preferRelativeResize="0"/>
          <p:nvPr/>
        </p:nvPicPr>
        <p:blipFill>
          <a:blip r:embed="rId3">
            <a:alphaModFix/>
          </a:blip>
          <a:stretch>
            <a:fillRect/>
          </a:stretch>
        </p:blipFill>
        <p:spPr>
          <a:xfrm>
            <a:off x="3730000" y="541000"/>
            <a:ext cx="4511025" cy="3157725"/>
          </a:xfrm>
          <a:prstGeom prst="rect">
            <a:avLst/>
          </a:prstGeom>
          <a:noFill/>
          <a:ln>
            <a:noFill/>
          </a:ln>
        </p:spPr>
      </p:pic>
      <p:pic>
        <p:nvPicPr>
          <p:cNvPr descr="Screen Shot 2017-09-16 at 10.57.32 PM.png" id="91" name="Shape 91"/>
          <p:cNvPicPr preferRelativeResize="0"/>
          <p:nvPr/>
        </p:nvPicPr>
        <p:blipFill>
          <a:blip r:embed="rId4">
            <a:alphaModFix/>
          </a:blip>
          <a:stretch>
            <a:fillRect/>
          </a:stretch>
        </p:blipFill>
        <p:spPr>
          <a:xfrm>
            <a:off x="-327850" y="3809074"/>
            <a:ext cx="9666150" cy="1048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DONLON HALL</a:t>
            </a:r>
          </a:p>
        </p:txBody>
      </p:sp>
      <p:sp>
        <p:nvSpPr>
          <p:cNvPr id="97" name="Shape 9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09-16 at 10.58.59 PM.png" id="98" name="Shape 98"/>
          <p:cNvPicPr preferRelativeResize="0"/>
          <p:nvPr/>
        </p:nvPicPr>
        <p:blipFill>
          <a:blip r:embed="rId3">
            <a:alphaModFix/>
          </a:blip>
          <a:stretch>
            <a:fillRect/>
          </a:stretch>
        </p:blipFill>
        <p:spPr>
          <a:xfrm>
            <a:off x="2671778" y="1243028"/>
            <a:ext cx="4756323" cy="3325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RULES OF ENGAGEMENT</a:t>
            </a:r>
          </a:p>
        </p:txBody>
      </p:sp>
      <p:sp>
        <p:nvSpPr>
          <p:cNvPr id="104" name="Shape 104"/>
          <p:cNvSpPr txBox="1"/>
          <p:nvPr>
            <p:ph idx="1" type="body"/>
          </p:nvPr>
        </p:nvSpPr>
        <p:spPr>
          <a:xfrm>
            <a:off x="311700" y="939050"/>
            <a:ext cx="8520600" cy="4204500"/>
          </a:xfrm>
          <a:prstGeom prst="rect">
            <a:avLst/>
          </a:prstGeom>
        </p:spPr>
        <p:txBody>
          <a:bodyPr anchorCtr="0" anchor="t" bIns="91425" lIns="91425" rIns="91425" wrap="square" tIns="91425">
            <a:noAutofit/>
          </a:bodyPr>
          <a:lstStyle/>
          <a:p>
            <a:pPr indent="-228600" lvl="0" marL="457200" rtl="0">
              <a:spcBef>
                <a:spcPts val="0"/>
              </a:spcBef>
            </a:pPr>
            <a:r>
              <a:rPr lang="en"/>
              <a:t>ONE Question per dorm!</a:t>
            </a:r>
          </a:p>
          <a:p>
            <a:pPr indent="-228600" lvl="0" marL="457200" rtl="0">
              <a:spcBef>
                <a:spcPts val="0"/>
              </a:spcBef>
            </a:pPr>
            <a:r>
              <a:rPr lang="en"/>
              <a:t>BUT EVERYONE WORKS ON ANSWERING!!</a:t>
            </a:r>
          </a:p>
          <a:p>
            <a:pPr indent="-228600" lvl="0" marL="457200" rtl="0">
              <a:spcBef>
                <a:spcPts val="0"/>
              </a:spcBef>
            </a:pPr>
            <a:r>
              <a:rPr lang="en"/>
              <a:t>Be seated , review notes and talk w/ you team(level 2)</a:t>
            </a:r>
          </a:p>
          <a:p>
            <a:pPr indent="-228600" lvl="0" marL="457200" rtl="0">
              <a:spcBef>
                <a:spcPts val="0"/>
              </a:spcBef>
            </a:pPr>
            <a:r>
              <a:rPr lang="en"/>
              <a:t>Save your work for review</a:t>
            </a:r>
          </a:p>
          <a:p>
            <a:pPr indent="-228600" lvl="0" marL="457200" rtl="0">
              <a:spcBef>
                <a:spcPts val="0"/>
              </a:spcBef>
            </a:pPr>
            <a:r>
              <a:rPr lang="en"/>
              <a:t>If the first dorm doesn’t get it right, the next dorm gets their turn</a:t>
            </a:r>
          </a:p>
          <a:p>
            <a:pPr indent="-228600" lvl="0" marL="457200" rtl="0">
              <a:spcBef>
                <a:spcPts val="0"/>
              </a:spcBef>
            </a:pPr>
            <a:r>
              <a:rPr lang="en"/>
              <a:t>The questions will be timed !</a:t>
            </a:r>
          </a:p>
          <a:p>
            <a:pPr indent="-228600" lvl="0" marL="457200" rtl="0">
              <a:spcBef>
                <a:spcPts val="0"/>
              </a:spcBef>
            </a:pPr>
            <a:r>
              <a:rPr lang="en"/>
              <a:t>Every dorm must choose one person to come up and write the answer on the board.</a:t>
            </a:r>
          </a:p>
          <a:p>
            <a:pPr indent="-228600" lvl="0" marL="457200" rtl="0">
              <a:spcBef>
                <a:spcPts val="0"/>
              </a:spcBef>
            </a:pPr>
            <a:r>
              <a:rPr lang="en"/>
              <a:t>Scores will be kept</a:t>
            </a:r>
          </a:p>
          <a:p>
            <a:pPr indent="-228600" lvl="0" marL="457200" rtl="0">
              <a:spcBef>
                <a:spcPts val="0"/>
              </a:spcBef>
            </a:pPr>
            <a:r>
              <a:rPr lang="en"/>
              <a:t>Winning dorm gets to pick a music video to play at the end of the game/class</a:t>
            </a:r>
          </a:p>
          <a:p>
            <a:pPr lvl="0" rtl="0">
              <a:spcBef>
                <a:spcPts val="0"/>
              </a:spcBef>
              <a:buNone/>
            </a:pPr>
            <a:r>
              <a:rPr lang="en"/>
              <a:t>        (pending teacher approval )</a:t>
            </a:r>
          </a:p>
          <a:p>
            <a:pPr lvl="0" rtl="0" algn="ctr">
              <a:spcBef>
                <a:spcPts val="0"/>
              </a:spcBef>
              <a:buNone/>
            </a:pPr>
            <a:r>
              <a:rPr lang="en"/>
              <a:t>LET THE GAMES BEGIN!!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PRACTICE QUESTION 1</a:t>
            </a:r>
          </a:p>
        </p:txBody>
      </p:sp>
      <p:sp>
        <p:nvSpPr>
          <p:cNvPr id="110" name="Shape 11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When is chemistry tutoring during the week? If you cannot make it to tutoring how should you ask for clarifications for your questions/doubts?</a:t>
            </a:r>
          </a:p>
          <a:p>
            <a:pPr lvl="0" rtl="0" algn="ctr">
              <a:spcBef>
                <a:spcPts val="0"/>
              </a:spcBef>
              <a:buNone/>
            </a:pPr>
            <a:r>
              <a:rPr lang="en"/>
              <a:t>30 s</a:t>
            </a:r>
          </a:p>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algn="ctr">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