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3" r:id="rId2"/>
  </p:sldMasterIdLst>
  <p:notesMasterIdLst>
    <p:notesMasterId r:id="rId15"/>
  </p:notesMasterIdLst>
  <p:sldIdLst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embeddedFontLst>
    <p:embeddedFont>
      <p:font typeface="Amatic SC" charset="-79"/>
      <p:regular r:id="rId16"/>
      <p:bold r:id="rId17"/>
    </p:embeddedFont>
    <p:embeddedFont>
      <p:font typeface="Source Code Pro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384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8000"/>
            </a:lvl1pPr>
            <a:lvl2pPr lvl="1" algn="ctr" rtl="0">
              <a:spcBef>
                <a:spcPts val="0"/>
              </a:spcBef>
              <a:buSzPct val="100000"/>
              <a:defRPr sz="8000"/>
            </a:lvl2pPr>
            <a:lvl3pPr lvl="2" algn="ctr" rtl="0">
              <a:spcBef>
                <a:spcPts val="0"/>
              </a:spcBef>
              <a:buSzPct val="100000"/>
              <a:defRPr sz="8000"/>
            </a:lvl3pPr>
            <a:lvl4pPr lvl="3" algn="ctr" rtl="0">
              <a:spcBef>
                <a:spcPts val="0"/>
              </a:spcBef>
              <a:buSzPct val="100000"/>
              <a:defRPr sz="8000"/>
            </a:lvl4pPr>
            <a:lvl5pPr lvl="4" algn="ctr" rtl="0">
              <a:spcBef>
                <a:spcPts val="0"/>
              </a:spcBef>
              <a:buSzPct val="100000"/>
              <a:defRPr sz="8000"/>
            </a:lvl5pPr>
            <a:lvl6pPr lvl="5" algn="ctr" rtl="0">
              <a:spcBef>
                <a:spcPts val="0"/>
              </a:spcBef>
              <a:buSzPct val="100000"/>
              <a:defRPr sz="8000"/>
            </a:lvl6pPr>
            <a:lvl7pPr lvl="6" algn="ctr" rtl="0">
              <a:spcBef>
                <a:spcPts val="0"/>
              </a:spcBef>
              <a:buSzPct val="100000"/>
              <a:defRPr sz="8000"/>
            </a:lvl7pPr>
            <a:lvl8pPr lvl="7" algn="ctr" rtl="0">
              <a:spcBef>
                <a:spcPts val="0"/>
              </a:spcBef>
              <a:buSzPct val="100000"/>
              <a:defRPr sz="8000"/>
            </a:lvl8pPr>
            <a:lvl9pPr lvl="8" algn="ctr" rtl="0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4000"/>
            </a:lvl1pPr>
            <a:lvl2pPr lvl="1" rtl="0">
              <a:spcBef>
                <a:spcPts val="0"/>
              </a:spcBef>
              <a:buSzPct val="100000"/>
              <a:defRPr sz="4000"/>
            </a:lvl2pPr>
            <a:lvl3pPr lvl="2" rtl="0">
              <a:spcBef>
                <a:spcPts val="0"/>
              </a:spcBef>
              <a:buSzPct val="100000"/>
              <a:defRPr sz="4000"/>
            </a:lvl3pPr>
            <a:lvl4pPr lvl="3" rtl="0">
              <a:spcBef>
                <a:spcPts val="0"/>
              </a:spcBef>
              <a:buSzPct val="100000"/>
              <a:defRPr sz="4000"/>
            </a:lvl4pPr>
            <a:lvl5pPr lvl="4" rtl="0">
              <a:spcBef>
                <a:spcPts val="0"/>
              </a:spcBef>
              <a:buSzPct val="100000"/>
              <a:defRPr sz="4000"/>
            </a:lvl5pPr>
            <a:lvl6pPr lvl="5" rtl="0">
              <a:spcBef>
                <a:spcPts val="0"/>
              </a:spcBef>
              <a:buSzPct val="100000"/>
              <a:defRPr sz="4000"/>
            </a:lvl6pPr>
            <a:lvl7pPr lvl="6" rtl="0">
              <a:spcBef>
                <a:spcPts val="0"/>
              </a:spcBef>
              <a:buSzPct val="100000"/>
              <a:defRPr sz="4000"/>
            </a:lvl7pPr>
            <a:lvl8pPr lvl="7" rtl="0">
              <a:spcBef>
                <a:spcPts val="0"/>
              </a:spcBef>
              <a:buSzPct val="100000"/>
              <a:defRPr sz="4000"/>
            </a:lvl8pPr>
            <a:lvl9pPr lvl="8" rtl="0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69" name="Shape 16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400"/>
            </a:lvl1pPr>
            <a:lvl2pPr lvl="1" algn="ctr" rtl="0">
              <a:spcBef>
                <a:spcPts val="0"/>
              </a:spcBef>
              <a:buSzPct val="100000"/>
              <a:defRPr sz="5400"/>
            </a:lvl2pPr>
            <a:lvl3pPr lvl="2" algn="ctr" rtl="0">
              <a:spcBef>
                <a:spcPts val="0"/>
              </a:spcBef>
              <a:buSzPct val="100000"/>
              <a:defRPr sz="5400"/>
            </a:lvl3pPr>
            <a:lvl4pPr lvl="3" algn="ctr" rtl="0">
              <a:spcBef>
                <a:spcPts val="0"/>
              </a:spcBef>
              <a:buSzPct val="100000"/>
              <a:defRPr sz="5400"/>
            </a:lvl4pPr>
            <a:lvl5pPr lvl="4" algn="ctr" rtl="0">
              <a:spcBef>
                <a:spcPts val="0"/>
              </a:spcBef>
              <a:buSzPct val="100000"/>
              <a:defRPr sz="5400"/>
            </a:lvl5pPr>
            <a:lvl6pPr lvl="5" algn="ctr" rtl="0">
              <a:spcBef>
                <a:spcPts val="0"/>
              </a:spcBef>
              <a:buSzPct val="100000"/>
              <a:defRPr sz="5400"/>
            </a:lvl6pPr>
            <a:lvl7pPr lvl="6" algn="ctr" rtl="0">
              <a:spcBef>
                <a:spcPts val="0"/>
              </a:spcBef>
              <a:buSzPct val="100000"/>
              <a:defRPr sz="5400"/>
            </a:lvl7pPr>
            <a:lvl8pPr lvl="7" algn="ctr" rtl="0">
              <a:spcBef>
                <a:spcPts val="0"/>
              </a:spcBef>
              <a:buSzPct val="100000"/>
              <a:defRPr sz="5400"/>
            </a:lvl8pPr>
            <a:lvl9pPr lvl="8" algn="ctr" rtl="0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test-prep/mcat/chemical-processes/thermochemistry/a/endothermic-vs-exothermic-react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chemistry.org/periodical/issues/november-2016/energy-changes-in-chemical-reactio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Calorimetry lab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	ADD ONS	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If you are done, go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https://www.khanacademy.org/test-prep/mcat/chemical-processes/thermochemistry/a/endothermic-vs-exothermic-reactions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Read and take notes. Create a list of your observations and questions.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11700" y="-900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Modeling an exothermic rxn at the molecular level		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311700" y="649675"/>
            <a:ext cx="8520600" cy="44937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</a:t>
            </a:r>
            <a:r>
              <a:rPr lang="en" sz="3600" b="1">
                <a:solidFill>
                  <a:srgbClr val="FF0000"/>
                </a:solidFill>
              </a:rPr>
              <a:t>C</a:t>
            </a:r>
            <a:r>
              <a:rPr lang="en" sz="3600" b="1" baseline="-25000">
                <a:solidFill>
                  <a:srgbClr val="FF0000"/>
                </a:solidFill>
              </a:rPr>
              <a:t>X</a:t>
            </a:r>
            <a:r>
              <a:rPr lang="en" sz="3600" b="1">
                <a:solidFill>
                  <a:srgbClr val="FF0000"/>
                </a:solidFill>
              </a:rPr>
              <a:t>H</a:t>
            </a:r>
            <a:r>
              <a:rPr lang="en" sz="3600" b="1" baseline="-25000">
                <a:solidFill>
                  <a:srgbClr val="FF0000"/>
                </a:solidFill>
              </a:rPr>
              <a:t>Y</a:t>
            </a:r>
            <a:r>
              <a:rPr lang="en" sz="3600" b="1">
                <a:solidFill>
                  <a:srgbClr val="FF0000"/>
                </a:solidFill>
              </a:rPr>
              <a:t> + O</a:t>
            </a:r>
            <a:r>
              <a:rPr lang="en" sz="3600" b="1" baseline="-25000">
                <a:solidFill>
                  <a:srgbClr val="FF0000"/>
                </a:solidFill>
              </a:rPr>
              <a:t>2   </a:t>
            </a:r>
            <a:r>
              <a:rPr lang="en" sz="3600" b="1">
                <a:solidFill>
                  <a:srgbClr val="FF0000"/>
                </a:solidFill>
              </a:rPr>
              <a:t>=  CO</a:t>
            </a:r>
            <a:r>
              <a:rPr lang="en" sz="3600" b="1" baseline="-25000">
                <a:solidFill>
                  <a:srgbClr val="FF0000"/>
                </a:solidFill>
              </a:rPr>
              <a:t>2 </a:t>
            </a:r>
            <a:r>
              <a:rPr lang="en" sz="3600" b="1">
                <a:solidFill>
                  <a:srgbClr val="FF0000"/>
                </a:solidFill>
              </a:rPr>
              <a:t>+ H</a:t>
            </a:r>
            <a:r>
              <a:rPr lang="en" sz="3600" b="1" baseline="-25000">
                <a:solidFill>
                  <a:srgbClr val="FF0000"/>
                </a:solidFill>
              </a:rPr>
              <a:t>2</a:t>
            </a:r>
            <a:r>
              <a:rPr lang="en" sz="3600" b="1">
                <a:solidFill>
                  <a:srgbClr val="FF0000"/>
                </a:solidFill>
              </a:rPr>
              <a:t>O   - 🔺H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 many elements are present?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a single color to represent an element from your M&amp;M stash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Create an M&amp;M equation ( use colored pens or markers to indicate energy going in or out and enthalpy going in or out of the system.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Now replace your M&amp;Ms with pictures of molecules and eat ‘em!!</a:t>
            </a:r>
            <a:br>
              <a:rPr lang="en"/>
            </a:br>
            <a:endParaRPr lang="en"/>
          </a:p>
        </p:txBody>
      </p:sp>
      <p:cxnSp>
        <p:nvCxnSpPr>
          <p:cNvPr id="277" name="Shape 277"/>
          <p:cNvCxnSpPr/>
          <p:nvPr/>
        </p:nvCxnSpPr>
        <p:spPr>
          <a:xfrm>
            <a:off x="742875" y="1072075"/>
            <a:ext cx="15300" cy="75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78" name="Shape 278"/>
          <p:cNvSpPr txBox="1"/>
          <p:nvPr/>
        </p:nvSpPr>
        <p:spPr>
          <a:xfrm>
            <a:off x="903675" y="1991275"/>
            <a:ext cx="1914600" cy="36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Reactants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4533700" y="1739925"/>
            <a:ext cx="18228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Products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877150" y="1694025"/>
            <a:ext cx="1684800" cy="520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Enthalpy</a:t>
            </a:r>
          </a:p>
        </p:txBody>
      </p:sp>
      <p:cxnSp>
        <p:nvCxnSpPr>
          <p:cNvPr id="281" name="Shape 281"/>
          <p:cNvCxnSpPr/>
          <p:nvPr/>
        </p:nvCxnSpPr>
        <p:spPr>
          <a:xfrm rot="10800000" flipH="1">
            <a:off x="742875" y="1822675"/>
            <a:ext cx="2236200" cy="3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2" name="Shape 282"/>
          <p:cNvCxnSpPr/>
          <p:nvPr/>
        </p:nvCxnSpPr>
        <p:spPr>
          <a:xfrm>
            <a:off x="4250425" y="943425"/>
            <a:ext cx="15300" cy="75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3" name="Shape 283"/>
          <p:cNvCxnSpPr/>
          <p:nvPr/>
        </p:nvCxnSpPr>
        <p:spPr>
          <a:xfrm rot="10800000" flipH="1">
            <a:off x="4250425" y="1694025"/>
            <a:ext cx="2236200" cy="3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4" name="Shape 284"/>
          <p:cNvCxnSpPr/>
          <p:nvPr/>
        </p:nvCxnSpPr>
        <p:spPr>
          <a:xfrm>
            <a:off x="2979075" y="1072075"/>
            <a:ext cx="15300" cy="75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5" name="Shape 285"/>
          <p:cNvCxnSpPr/>
          <p:nvPr/>
        </p:nvCxnSpPr>
        <p:spPr>
          <a:xfrm>
            <a:off x="6563200" y="943425"/>
            <a:ext cx="15300" cy="750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Test drive your model                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sz="3600" dirty="0"/>
          </a:p>
          <a:p>
            <a:pPr lvl="0">
              <a:spcBef>
                <a:spcPts val="0"/>
              </a:spcBef>
              <a:buNone/>
            </a:pPr>
            <a:r>
              <a:rPr lang="en" sz="3600" dirty="0"/>
              <a:t>		</a:t>
            </a:r>
            <a:r>
              <a:rPr lang="en" sz="3600" u="sng" dirty="0" smtClean="0">
                <a:solidFill>
                  <a:schemeClr val="hlink"/>
                </a:solidFill>
                <a:hlinkClick r:id="rId3"/>
              </a:rPr>
              <a:t>Sim </a:t>
            </a:r>
            <a:r>
              <a:rPr lang="en" sz="3600" u="sng" dirty="0">
                <a:solidFill>
                  <a:schemeClr val="hlink"/>
                </a:solidFill>
                <a:hlinkClick r:id="rId3"/>
              </a:rPr>
              <a:t>Link</a:t>
            </a:r>
          </a:p>
        </p:txBody>
      </p:sp>
      <p:pic>
        <p:nvPicPr>
          <p:cNvPr id="292" name="Shape 292" descr="exo edno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0924" y="1093850"/>
            <a:ext cx="4503075" cy="4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Activity 1 calibration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do we need to calibrate the calorimeter?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Collaborative : Compare the expected calories with the readout calories.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Independent :Answer the question in your lab report.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Whole group discussion.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Activity 2 : Measuring the energy in food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81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Collaborative :Measure caloric content of the food samples.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Calculate expected calories for each food sample.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Compare.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Independent: Answer question 2 and 3 in lab report.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Whole group discussion.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376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Activity 3 : do different species get different energy from the same food?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11700" y="1669550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Collaborative: Test the caloric content of the food samples for four different species.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Independent: Answer questions 4 and 5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Whole group discussion.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Remember ..trophic levels!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37" name="Shape 237" descr="Screen Shot 2017-08-14 at 9.19.39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550" y="998525"/>
            <a:ext cx="8584750" cy="414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						Lab NOTEBOOK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25575"/>
            <a:ext cx="4000500" cy="35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7712" y="1025562"/>
            <a:ext cx="37623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7725" y="2481662"/>
            <a:ext cx="3981450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Lab notebook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Title  Virtual Calorimetry Lab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Background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Calorimeter diagram (labeled)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Working Principle</a:t>
            </a:r>
          </a:p>
          <a:p>
            <a:pPr marL="457200" lvl="0" indent="457200">
              <a:spcBef>
                <a:spcPts val="0"/>
              </a:spcBef>
              <a:buNone/>
            </a:pPr>
            <a:r>
              <a:rPr lang="en"/>
              <a:t>Equations that apply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Lab report ( paste/staple it in 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          homework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Identify the correct claim and provide your reasoning as to why the evidence provided proves that the claim is accurate.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		Exit ticket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0" y="1228675"/>
            <a:ext cx="9068100" cy="383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  What are the energy movement/ changes in a combustion reaction 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2.   How much energy is required to increase the temperature of 10.5 grams of water by 1 degree Celsius?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3. State True or False. ‘ Energy cannot be created or destroyed. It can only be changed from one form to another’.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(16:9)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Amatic SC</vt:lpstr>
      <vt:lpstr>Source Code Pro</vt:lpstr>
      <vt:lpstr>Beach Day</vt:lpstr>
      <vt:lpstr>Beach Day</vt:lpstr>
      <vt:lpstr>Calorimetry lab</vt:lpstr>
      <vt:lpstr>    Activity 1 calibration</vt:lpstr>
      <vt:lpstr>  Activity 2 : Measuring the energy in food</vt:lpstr>
      <vt:lpstr>  Activity 3 : do different species get different energy from the same food?</vt:lpstr>
      <vt:lpstr>                   Remember ..trophic levels!</vt:lpstr>
      <vt:lpstr>               Lab NOTEBOOK</vt:lpstr>
      <vt:lpstr>                               Lab notebook</vt:lpstr>
      <vt:lpstr>               homework</vt:lpstr>
      <vt:lpstr>       Exit ticket</vt:lpstr>
      <vt:lpstr>      ADD ONS </vt:lpstr>
      <vt:lpstr>Modeling an exothermic rxn at the molecular level  </vt:lpstr>
      <vt:lpstr>                      Test drive your model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Calorimetry lab</dc:title>
  <cp:lastModifiedBy>en masse</cp:lastModifiedBy>
  <cp:revision>1</cp:revision>
  <dcterms:modified xsi:type="dcterms:W3CDTF">2017-09-14T06:27:19Z</dcterms:modified>
</cp:coreProperties>
</file>