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Start heating water!!!!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30FikBLf0UA"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p-vNSqUy0l4"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idx="1" type="subTitle"/>
          </p:nvPr>
        </p:nvSpPr>
        <p:spPr>
          <a:xfrm>
            <a:off x="311700" y="139350"/>
            <a:ext cx="8520600" cy="5004300"/>
          </a:xfrm>
          <a:prstGeom prst="rect">
            <a:avLst/>
          </a:prstGeom>
        </p:spPr>
        <p:txBody>
          <a:bodyPr anchorCtr="0" anchor="t" bIns="91425" lIns="91425" rIns="91425" wrap="square" tIns="91425">
            <a:noAutofit/>
          </a:bodyPr>
          <a:lstStyle/>
          <a:p>
            <a:pPr indent="457200" lvl="0" marL="2743200" rtl="0" algn="l">
              <a:spcBef>
                <a:spcPts val="0"/>
              </a:spcBef>
              <a:buNone/>
            </a:pPr>
            <a:r>
              <a:rPr lang="en"/>
              <a:t>DO NOW </a:t>
            </a:r>
          </a:p>
          <a:p>
            <a:pPr indent="457200" lvl="0" marL="2743200" rtl="0" algn="l">
              <a:spcBef>
                <a:spcPts val="0"/>
              </a:spcBef>
              <a:buNone/>
            </a:pPr>
            <a:r>
              <a:t/>
            </a:r>
            <a:endParaRPr/>
          </a:p>
          <a:p>
            <a:pPr indent="-228600" lvl="0" marL="457200" rtl="0" algn="l">
              <a:spcBef>
                <a:spcPts val="0"/>
              </a:spcBef>
              <a:buAutoNum type="arabicPeriod"/>
            </a:pPr>
            <a:r>
              <a:rPr lang="en"/>
              <a:t>Write down the first law of thermodynamics </a:t>
            </a:r>
          </a:p>
          <a:p>
            <a:pPr lvl="0" rtl="0" algn="l">
              <a:spcBef>
                <a:spcPts val="0"/>
              </a:spcBef>
              <a:buNone/>
            </a:pPr>
            <a:r>
              <a:rPr lang="en"/>
              <a:t>( mathematical as well as conservation of energy)</a:t>
            </a:r>
          </a:p>
          <a:p>
            <a:pPr lvl="0" rtl="0" algn="l">
              <a:spcBef>
                <a:spcPts val="0"/>
              </a:spcBef>
              <a:buNone/>
            </a:pPr>
            <a:r>
              <a:t/>
            </a:r>
            <a:endParaRPr/>
          </a:p>
          <a:p>
            <a:pPr lvl="0" rtl="0" algn="l">
              <a:spcBef>
                <a:spcPts val="0"/>
              </a:spcBef>
              <a:buNone/>
            </a:pPr>
            <a:r>
              <a:rPr lang="en"/>
              <a:t>2. What is the general equation for heat flow? Write the equation with units.</a:t>
            </a:r>
          </a:p>
          <a:p>
            <a:pPr lvl="0" rtl="0" algn="l">
              <a:spcBef>
                <a:spcPts val="0"/>
              </a:spcBef>
              <a:buNone/>
            </a:pPr>
            <a:r>
              <a:t/>
            </a:r>
            <a:endParaRPr/>
          </a:p>
          <a:p>
            <a:pPr lvl="0" algn="l">
              <a:spcBef>
                <a:spcPts val="0"/>
              </a:spcBef>
              <a:buNone/>
            </a:pPr>
            <a:r>
              <a:rPr lang="en"/>
              <a:t>3. What are the different modes of heat transfer? Write one sentence about each.</a:t>
            </a:r>
          </a:p>
          <a:p>
            <a:pPr lvl="0">
              <a:spcBef>
                <a:spcPts val="0"/>
              </a:spcBef>
              <a:buNone/>
            </a:pPr>
            <a:r>
              <a:t/>
            </a:r>
            <a:endParaRPr/>
          </a:p>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Complete Part C : Work independently </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 Please correct the ethyl alcohol/ethanol heating curve:</a:t>
            </a:r>
          </a:p>
          <a:p>
            <a:pPr lvl="0">
              <a:spcBef>
                <a:spcPts val="0"/>
              </a:spcBef>
              <a:buNone/>
            </a:pPr>
            <a:r>
              <a:t/>
            </a:r>
            <a:endParaRPr/>
          </a:p>
        </p:txBody>
      </p:sp>
      <p:pic>
        <p:nvPicPr>
          <p:cNvPr descr="Screen Shot 2017-09-22 at 9.25.36 AM.png" id="116" name="Shape 116"/>
          <p:cNvPicPr preferRelativeResize="0"/>
          <p:nvPr/>
        </p:nvPicPr>
        <p:blipFill>
          <a:blip r:embed="rId3">
            <a:alphaModFix/>
          </a:blip>
          <a:stretch>
            <a:fillRect/>
          </a:stretch>
        </p:blipFill>
        <p:spPr>
          <a:xfrm>
            <a:off x="3167075" y="1514874"/>
            <a:ext cx="4677874" cy="28653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Part C: Group Discussion</a:t>
            </a: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buAutoNum type="arabicPeriod"/>
            </a:pPr>
            <a:r>
              <a:rPr lang="en"/>
              <a:t>Heating ethyl alcohol or ethanol</a:t>
            </a:r>
          </a:p>
          <a:p>
            <a:pPr lvl="0" rtl="0">
              <a:spcBef>
                <a:spcPts val="0"/>
              </a:spcBef>
              <a:buNone/>
            </a:pPr>
            <a:r>
              <a:t/>
            </a:r>
            <a:endParaRPr/>
          </a:p>
          <a:p>
            <a:pPr lvl="0" rtl="0">
              <a:spcBef>
                <a:spcPts val="0"/>
              </a:spcBef>
              <a:buNone/>
            </a:pPr>
            <a:r>
              <a:rPr lang="en"/>
              <a:t> 2. Sugar dissolving in water.</a:t>
            </a:r>
          </a:p>
          <a:p>
            <a:pPr lvl="0" rtl="0">
              <a:spcBef>
                <a:spcPts val="0"/>
              </a:spcBef>
              <a:buNone/>
            </a:pPr>
            <a:r>
              <a:t/>
            </a:r>
            <a:endParaRPr/>
          </a:p>
          <a:p>
            <a:pPr lvl="0" rtl="0">
              <a:spcBef>
                <a:spcPts val="0"/>
              </a:spcBef>
              <a:buNone/>
            </a:pPr>
            <a:r>
              <a:rPr lang="en"/>
              <a:t> 3. Burning wood</a:t>
            </a:r>
          </a:p>
          <a:p>
            <a:pPr lvl="0" rtl="0">
              <a:spcBef>
                <a:spcPts val="0"/>
              </a:spcBef>
              <a:buNone/>
            </a:pPr>
            <a:r>
              <a:t/>
            </a:r>
            <a:endParaRPr/>
          </a:p>
          <a:p>
            <a:pPr lvl="0">
              <a:spcBef>
                <a:spcPts val="0"/>
              </a:spcBef>
              <a:buNone/>
            </a:pPr>
            <a:r>
              <a:rPr lang="en"/>
              <a:t> 4. Making popcorn</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Effect filter="fade" transition="in">
                                      <p:cBhvr>
                                        <p:cTn dur="1000"/>
                                        <p:tgtEl>
                                          <p:spTgt spid="1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Effect filter="fade" transition="in">
                                      <p:cBhvr>
                                        <p:cTn dur="1000"/>
                                        <p:tgtEl>
                                          <p:spTgt spid="12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Effect filter="fade" transition="in">
                                      <p:cBhvr>
                                        <p:cTn dur="1000"/>
                                        <p:tgtEl>
                                          <p:spTgt spid="12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Effect filter="fade" transition="in">
                                      <p:cBhvr>
                                        <p:cTn dur="1000"/>
                                        <p:tgtEl>
                                          <p:spTgt spid="12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animEffect filter="fade" transition="in">
                                      <p:cBhvr>
                                        <p:cTn dur="1000"/>
                                        <p:tgtEl>
                                          <p:spTgt spid="12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animEffect filter="fade" transition="in">
                                      <p:cBhvr>
                                        <p:cTn dur="1000"/>
                                        <p:tgtEl>
                                          <p:spTgt spid="12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6" st="6"/>
                                            </p:txEl>
                                          </p:spTgt>
                                        </p:tgtEl>
                                        <p:attrNameLst>
                                          <p:attrName>style.visibility</p:attrName>
                                        </p:attrNameLst>
                                      </p:cBhvr>
                                      <p:to>
                                        <p:strVal val="visible"/>
                                      </p:to>
                                    </p:set>
                                    <p:animEffect filter="fade" transition="in">
                                      <p:cBhvr>
                                        <p:cTn dur="1000"/>
                                        <p:tgtEl>
                                          <p:spTgt spid="12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Bring out your Project Packet ( Part 1)</a:t>
            </a:r>
          </a:p>
        </p:txBody>
      </p:sp>
      <p:sp>
        <p:nvSpPr>
          <p:cNvPr id="128" name="Shape 12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Read the text independently once again and see if it makes better sense this time!</a:t>
            </a:r>
          </a:p>
          <a:p>
            <a:pPr lvl="0" rtl="0">
              <a:spcBef>
                <a:spcPts val="0"/>
              </a:spcBef>
              <a:buNone/>
            </a:pPr>
            <a:r>
              <a:rPr lang="en"/>
              <a:t>	( 3 min 30 sec)</a:t>
            </a:r>
          </a:p>
          <a:p>
            <a:pPr lvl="0" rtl="0">
              <a:spcBef>
                <a:spcPts val="0"/>
              </a:spcBef>
              <a:buNone/>
            </a:pPr>
            <a:r>
              <a:t/>
            </a:r>
            <a:endParaRPr/>
          </a:p>
          <a:p>
            <a:pPr indent="-228600" lvl="0" marL="457200" rtl="0">
              <a:spcBef>
                <a:spcPts val="0"/>
              </a:spcBef>
            </a:pPr>
            <a:r>
              <a:rPr lang="en"/>
              <a:t>What’s the general equation for heat flow again?</a:t>
            </a:r>
          </a:p>
          <a:p>
            <a:pPr lvl="0" rtl="0">
              <a:spcBef>
                <a:spcPts val="0"/>
              </a:spcBef>
              <a:buNone/>
            </a:pPr>
            <a:r>
              <a:t/>
            </a:r>
            <a:endParaRPr/>
          </a:p>
          <a:p>
            <a:pPr lvl="0">
              <a:spcBef>
                <a:spcPts val="0"/>
              </a:spcBef>
              <a:buNone/>
            </a:pPr>
            <a:r>
              <a:rPr lang="en"/>
              <a:t>  PROBLEM SOLVING TIME!!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animEffect filter="fade" transition="in">
                                      <p:cBhvr>
                                        <p:cTn dur="1000"/>
                                        <p:tgtEl>
                                          <p:spTgt spid="12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animEffect filter="fade" transition="in">
                                      <p:cBhvr>
                                        <p:cTn dur="1000"/>
                                        <p:tgtEl>
                                          <p:spTgt spid="12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animEffect filter="fade" transition="in">
                                      <p:cBhvr>
                                        <p:cTn dur="1000"/>
                                        <p:tgtEl>
                                          <p:spTgt spid="12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Calculations for Total Heat</a:t>
            </a:r>
          </a:p>
        </p:txBody>
      </p:sp>
      <p:sp>
        <p:nvSpPr>
          <p:cNvPr id="134" name="Shape 13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rPr lang="en"/>
              <a:t>What is the total amount of heat energy, in joules absorbed by 56.0 grams of water when the temperature of the water increases from 5.0°C to 24.0°C?</a:t>
            </a:r>
          </a:p>
          <a:p>
            <a:pPr lv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en"/>
              <a:t>  Calculations for Total Heat</a:t>
            </a:r>
          </a:p>
        </p:txBody>
      </p:sp>
      <p:sp>
        <p:nvSpPr>
          <p:cNvPr id="140" name="Shape 14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Find the heat energy released when 120.0 grams of water decreases temperature from 73.0°C to 40.0°C?</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en"/>
              <a:t>Calculations for Final Temperature</a:t>
            </a:r>
          </a:p>
        </p:txBody>
      </p:sp>
      <p:sp>
        <p:nvSpPr>
          <p:cNvPr id="146" name="Shape 14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rPr lang="en"/>
              <a:t>What would be the final water temperature if 80 grams of water at 25 degree C is combined with 60 grams of water at 70 degree C?</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en"/>
              <a:t>Calculations for Final Temperature</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rPr lang="en"/>
              <a:t>What would be the final temperature of water if 100 grams of water at 15℃ is combined with 50 grams of water at 90℃ </a:t>
            </a:r>
          </a:p>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147725"/>
            <a:ext cx="8520600" cy="572700"/>
          </a:xfrm>
          <a:prstGeom prst="rect">
            <a:avLst/>
          </a:prstGeom>
        </p:spPr>
        <p:txBody>
          <a:bodyPr anchorCtr="0" anchor="t" bIns="91425" lIns="91425" rIns="91425" wrap="square" tIns="91425">
            <a:noAutofit/>
          </a:bodyPr>
          <a:lstStyle/>
          <a:p>
            <a:pPr lvl="0">
              <a:spcBef>
                <a:spcPts val="0"/>
              </a:spcBef>
              <a:buNone/>
            </a:pPr>
            <a:r>
              <a:rPr lang="en"/>
              <a:t>Homework</a:t>
            </a:r>
          </a:p>
        </p:txBody>
      </p:sp>
      <p:sp>
        <p:nvSpPr>
          <p:cNvPr id="158" name="Shape 158"/>
          <p:cNvSpPr txBox="1"/>
          <p:nvPr>
            <p:ph idx="1" type="body"/>
          </p:nvPr>
        </p:nvSpPr>
        <p:spPr>
          <a:xfrm>
            <a:off x="252225" y="720425"/>
            <a:ext cx="8520600" cy="3990900"/>
          </a:xfrm>
          <a:prstGeom prst="rect">
            <a:avLst/>
          </a:prstGeom>
        </p:spPr>
        <p:txBody>
          <a:bodyPr anchorCtr="0" anchor="t" bIns="91425" lIns="91425" rIns="91425" wrap="square" tIns="91425">
            <a:noAutofit/>
          </a:bodyPr>
          <a:lstStyle/>
          <a:p>
            <a:pPr lvl="0">
              <a:spcBef>
                <a:spcPts val="0"/>
              </a:spcBef>
              <a:buNone/>
            </a:pPr>
            <a:r>
              <a:rPr lang="en"/>
              <a:t>Specific Heat CER</a:t>
            </a:r>
          </a:p>
          <a:p>
            <a:pPr lvl="0">
              <a:spcBef>
                <a:spcPts val="0"/>
              </a:spcBef>
              <a:buNone/>
            </a:pPr>
            <a:r>
              <a:rPr lang="en"/>
              <a:t>Looking for:</a:t>
            </a:r>
          </a:p>
          <a:p>
            <a:pPr indent="-228600" lvl="0" marL="457200" rtl="0">
              <a:spcBef>
                <a:spcPts val="0"/>
              </a:spcBef>
              <a:buAutoNum type="arabicPeriod"/>
            </a:pPr>
            <a:r>
              <a:rPr lang="en"/>
              <a:t>Proper citing of evidence (text +data)</a:t>
            </a:r>
          </a:p>
          <a:p>
            <a:pPr indent="-228600" lvl="0" marL="457200" rtl="0">
              <a:spcBef>
                <a:spcPts val="0"/>
              </a:spcBef>
              <a:buAutoNum type="arabicPeriod"/>
            </a:pPr>
            <a:r>
              <a:rPr lang="en"/>
              <a:t>Proper explanation of EACH evidence</a:t>
            </a:r>
          </a:p>
          <a:p>
            <a:pPr indent="-228600" lvl="0" marL="457200" rtl="0">
              <a:spcBef>
                <a:spcPts val="0"/>
              </a:spcBef>
              <a:buAutoNum type="arabicPeriod"/>
            </a:pPr>
            <a:r>
              <a:rPr lang="en"/>
              <a:t>Break it down. </a:t>
            </a:r>
          </a:p>
          <a:p>
            <a:pPr indent="-228600" lvl="0" marL="457200" rtl="0">
              <a:spcBef>
                <a:spcPts val="0"/>
              </a:spcBef>
              <a:buAutoNum type="arabicPeriod"/>
            </a:pPr>
            <a:r>
              <a:rPr lang="en"/>
              <a:t>What does it mean to say </a:t>
            </a:r>
          </a:p>
          <a:p>
            <a:pPr lvl="0" rtl="0">
              <a:spcBef>
                <a:spcPts val="0"/>
              </a:spcBef>
              <a:buNone/>
            </a:pPr>
            <a:r>
              <a:rPr lang="en"/>
              <a:t>       specific heat of x id 0.5 g/J℃</a:t>
            </a:r>
          </a:p>
          <a:p>
            <a:pPr lvl="0">
              <a:spcBef>
                <a:spcPts val="0"/>
              </a:spcBef>
              <a:buNone/>
            </a:pPr>
            <a:r>
              <a:rPr lang="en"/>
              <a:t>5. Use sentence stems</a:t>
            </a:r>
          </a:p>
          <a:p>
            <a:pPr lvl="0" rtl="0">
              <a:spcBef>
                <a:spcPts val="0"/>
              </a:spcBef>
              <a:buNone/>
            </a:pPr>
            <a:r>
              <a:rPr lang="en"/>
              <a:t>6. Reasoning should be a minimum of 5-7 sentences. Use Sentence Stems.</a:t>
            </a:r>
          </a:p>
          <a:p>
            <a:pPr lvl="0" rt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p:txBody>
      </p:sp>
      <p:pic>
        <p:nvPicPr>
          <p:cNvPr id="159" name="Shape 159"/>
          <p:cNvPicPr preferRelativeResize="0"/>
          <p:nvPr/>
        </p:nvPicPr>
        <p:blipFill>
          <a:blip r:embed="rId3">
            <a:alphaModFix/>
          </a:blip>
          <a:stretch>
            <a:fillRect/>
          </a:stretch>
        </p:blipFill>
        <p:spPr>
          <a:xfrm>
            <a:off x="4682200" y="67500"/>
            <a:ext cx="4461800" cy="39908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Let’s review!!</a:t>
            </a:r>
          </a:p>
        </p:txBody>
      </p:sp>
      <p:sp>
        <p:nvSpPr>
          <p:cNvPr id="165" name="Shape 16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a:p>
            <a:pPr lvl="0">
              <a:spcBef>
                <a:spcPts val="0"/>
              </a:spcBef>
              <a:buNone/>
            </a:pPr>
            <a:r>
              <a:t/>
            </a:r>
            <a:endParaRPr sz="2400"/>
          </a:p>
          <a:p>
            <a:pPr lvl="0">
              <a:spcBef>
                <a:spcPts val="0"/>
              </a:spcBef>
              <a:buNone/>
            </a:pPr>
            <a:r>
              <a:rPr lang="en" sz="2400"/>
              <a:t>                                  Go to www.kahoot.it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t/>
            </a:r>
            <a:endParaRPr/>
          </a:p>
        </p:txBody>
      </p:sp>
      <p:sp>
        <p:nvSpPr>
          <p:cNvPr id="60" name="Shape 60"/>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t/>
            </a:r>
            <a:endParaRPr/>
          </a:p>
        </p:txBody>
      </p:sp>
      <p:pic>
        <p:nvPicPr>
          <p:cNvPr descr="energy.jpg" id="61" name="Shape 61"/>
          <p:cNvPicPr preferRelativeResize="0"/>
          <p:nvPr/>
        </p:nvPicPr>
        <p:blipFill>
          <a:blip r:embed="rId3">
            <a:alphaModFix/>
          </a:blip>
          <a:stretch>
            <a:fillRect/>
          </a:stretch>
        </p:blipFill>
        <p:spPr>
          <a:xfrm>
            <a:off x="1912700" y="520287"/>
            <a:ext cx="5318600" cy="41029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Entropy and the second law</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Answer the thinking questions : Work independently!! Use Extra sheet of paper </a:t>
            </a:r>
          </a:p>
          <a:p>
            <a:pPr indent="-228600" lvl="0" marL="457200" rtl="0">
              <a:spcBef>
                <a:spcPts val="0"/>
              </a:spcBef>
            </a:pPr>
            <a:r>
              <a:rPr lang="en"/>
              <a:t>( 5 min 30 sec )</a:t>
            </a:r>
          </a:p>
          <a:p>
            <a:pPr lvl="0" rtl="0">
              <a:spcBef>
                <a:spcPts val="0"/>
              </a:spcBef>
              <a:buNone/>
            </a:pPr>
            <a:r>
              <a:t/>
            </a:r>
            <a:endParaRPr/>
          </a:p>
          <a:p>
            <a:pPr indent="-228600" lvl="0" marL="457200" rtl="0">
              <a:spcBef>
                <a:spcPts val="0"/>
              </a:spcBef>
            </a:pPr>
            <a:r>
              <a:rPr lang="en"/>
              <a:t>Let’s hear from you!</a:t>
            </a:r>
          </a:p>
          <a:p>
            <a:pPr lvl="0" rtl="0">
              <a:spcBef>
                <a:spcPts val="0"/>
              </a:spcBef>
              <a:buNone/>
            </a:pPr>
            <a:r>
              <a:t/>
            </a:r>
            <a:endParaRPr/>
          </a:p>
          <a:p>
            <a:pPr indent="-228600" lvl="0" marL="457200" rtl="0">
              <a:spcBef>
                <a:spcPts val="0"/>
              </a:spcBef>
            </a:pPr>
            <a:r>
              <a:rPr lang="en"/>
              <a:t>Read and annotate the text in your Packet : </a:t>
            </a:r>
            <a:r>
              <a:rPr lang="en"/>
              <a:t>Work independently!!</a:t>
            </a:r>
          </a:p>
          <a:p>
            <a:pPr indent="-228600" lvl="0" marL="457200" rtl="0">
              <a:spcBef>
                <a:spcPts val="0"/>
              </a:spcBef>
            </a:pPr>
            <a:r>
              <a:rPr lang="en"/>
              <a:t>(5 min 45 sec)</a:t>
            </a:r>
          </a:p>
          <a:p>
            <a:pPr lvl="0" rtl="0">
              <a:spcBef>
                <a:spcPts val="0"/>
              </a:spcBef>
              <a:buNone/>
            </a:pPr>
            <a:r>
              <a:t/>
            </a:r>
            <a:endParaRPr/>
          </a:p>
          <a:p>
            <a:pPr lvl="0" rt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Entropy Video : Record your observations/questions</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descr="Dr. David Zietlow, Associate Professor of Mechanical Engineering, demonstrates this pedagogical tool to explain entropy and the second law of thermodynamics was developed through collaboration between art, The League of Imaginary Scientists and mechanical engineering.   Mechanical Engineering Department Link: http://www.bradley.edu/academic/departments/mechanical/" id="74" name="Shape 74" title="ProfMinute - Entropy Earthquake">
            <a:hlinkClick r:id="rId3"/>
          </p:cNvPr>
          <p:cNvSpPr/>
          <p:nvPr/>
        </p:nvSpPr>
        <p:spPr>
          <a:xfrm>
            <a:off x="2286000" y="1146175"/>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Plate Tectonics: Record your observations/questions</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descr="View full lesson: http://ed.ted.com/lessons/the-pangaea-pop-up-michael-molina/  The supercontinent Pangaea, with its connected South America and Africa, broke apart 200 million years ago. But the continents haven't stopped shifting -- the tectonic plates beneath our feet (in Earth's two top layers, the lithosphere and the asthenosphere) are still traveling at about the rate your fingernails grow. Michael Molina discusses the catalysts and consequences of continental drift.  Lesson by Michael Molina, animation by TED-Ed." id="81" name="Shape 81" title="The Pangaea Pop-up - Michael Molina">
            <a:hlinkClick r:id="rId3"/>
          </p:cNvPr>
          <p:cNvSpPr/>
          <p:nvPr/>
        </p:nvSpPr>
        <p:spPr>
          <a:xfrm>
            <a:off x="2286000" y="1146175"/>
            <a:ext cx="4572000" cy="3429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Part B: </a:t>
            </a:r>
          </a:p>
        </p:txBody>
      </p:sp>
      <p:sp>
        <p:nvSpPr>
          <p:cNvPr id="87" name="Shape 8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Complete YOUR responses ( 4 min 55 sec)  INDEPENDENT</a:t>
            </a:r>
          </a:p>
          <a:p>
            <a:pPr lvl="0" rtl="0">
              <a:spcBef>
                <a:spcPts val="0"/>
              </a:spcBef>
              <a:buNone/>
            </a:pPr>
            <a:r>
              <a:t/>
            </a:r>
            <a:endParaRPr/>
          </a:p>
          <a:p>
            <a:pPr lvl="0" rtl="0">
              <a:spcBef>
                <a:spcPts val="0"/>
              </a:spcBef>
              <a:buNone/>
            </a:pPr>
            <a:r>
              <a:t/>
            </a:r>
            <a:endParaRPr/>
          </a:p>
          <a:p>
            <a:pPr indent="-228600" lvl="0" marL="457200" rtl="0">
              <a:spcBef>
                <a:spcPts val="0"/>
              </a:spcBef>
            </a:pPr>
            <a:r>
              <a:rPr lang="en"/>
              <a:t>Discuss with your partner. Record THEIR responses. ( 3 min 26 sec ) COLLABORATIVE</a:t>
            </a:r>
          </a:p>
          <a:p>
            <a:pPr lvl="0" rtl="0">
              <a:spcBef>
                <a:spcPts val="0"/>
              </a:spcBef>
              <a:buNone/>
            </a:pPr>
            <a:r>
              <a:t/>
            </a:r>
            <a:endParaRPr/>
          </a:p>
          <a:p>
            <a:pPr indent="-228600" lvl="0" marL="457200">
              <a:spcBef>
                <a:spcPts val="0"/>
              </a:spcBef>
            </a:pPr>
            <a:r>
              <a:rPr lang="en"/>
              <a:t>Now we will discuss together. WHOLE GROUP</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Effect filter="fade" transition="in">
                                      <p:cBhvr>
                                        <p:cTn dur="1000"/>
                                        <p:tgtEl>
                                          <p:spTgt spid="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animEffect filter="fade" transition="in">
                                      <p:cBhvr>
                                        <p:cTn dur="1000"/>
                                        <p:tgtEl>
                                          <p:spTgt spid="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2" st="2"/>
                                            </p:txEl>
                                          </p:spTgt>
                                        </p:tgtEl>
                                        <p:attrNameLst>
                                          <p:attrName>style.visibility</p:attrName>
                                        </p:attrNameLst>
                                      </p:cBhvr>
                                      <p:to>
                                        <p:strVal val="visible"/>
                                      </p:to>
                                    </p:set>
                                    <p:animEffect filter="fade" transition="in">
                                      <p:cBhvr>
                                        <p:cTn dur="1000"/>
                                        <p:tgtEl>
                                          <p:spTgt spid="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3" st="3"/>
                                            </p:txEl>
                                          </p:spTgt>
                                        </p:tgtEl>
                                        <p:attrNameLst>
                                          <p:attrName>style.visibility</p:attrName>
                                        </p:attrNameLst>
                                      </p:cBhvr>
                                      <p:to>
                                        <p:strVal val="visible"/>
                                      </p:to>
                                    </p:set>
                                    <p:animEffect filter="fade" transition="in">
                                      <p:cBhvr>
                                        <p:cTn dur="1000"/>
                                        <p:tgtEl>
                                          <p:spTgt spid="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4" st="4"/>
                                            </p:txEl>
                                          </p:spTgt>
                                        </p:tgtEl>
                                        <p:attrNameLst>
                                          <p:attrName>style.visibility</p:attrName>
                                        </p:attrNameLst>
                                      </p:cBhvr>
                                      <p:to>
                                        <p:strVal val="visible"/>
                                      </p:to>
                                    </p:set>
                                    <p:animEffect filter="fade" transition="in">
                                      <p:cBhvr>
                                        <p:cTn dur="1000"/>
                                        <p:tgtEl>
                                          <p:spTgt spid="8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5" st="5"/>
                                            </p:txEl>
                                          </p:spTgt>
                                        </p:tgtEl>
                                        <p:attrNameLst>
                                          <p:attrName>style.visibility</p:attrName>
                                        </p:attrNameLst>
                                      </p:cBhvr>
                                      <p:to>
                                        <p:strVal val="visible"/>
                                      </p:to>
                                    </p:set>
                                    <p:animEffect filter="fade" transition="in">
                                      <p:cBhvr>
                                        <p:cTn dur="1000"/>
                                        <p:tgtEl>
                                          <p:spTgt spid="8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Entropy levels</a:t>
            </a:r>
          </a:p>
        </p:txBody>
      </p:sp>
      <p:sp>
        <p:nvSpPr>
          <p:cNvPr id="93" name="Shape 93"/>
          <p:cNvSpPr txBox="1"/>
          <p:nvPr>
            <p:ph idx="1" type="body"/>
          </p:nvPr>
        </p:nvSpPr>
        <p:spPr>
          <a:xfrm>
            <a:off x="311700" y="924450"/>
            <a:ext cx="8520600" cy="4041600"/>
          </a:xfrm>
          <a:prstGeom prst="rect">
            <a:avLst/>
          </a:prstGeom>
        </p:spPr>
        <p:txBody>
          <a:bodyPr anchorCtr="0" anchor="t" bIns="91425" lIns="91425" rIns="91425" wrap="square" tIns="91425">
            <a:noAutofit/>
          </a:bodyPr>
          <a:lstStyle/>
          <a:p>
            <a:pPr lvl="0">
              <a:spcBef>
                <a:spcPts val="0"/>
              </a:spcBef>
              <a:buNone/>
            </a:pPr>
            <a:r>
              <a:rPr lang="en"/>
              <a:t>						  Solids</a:t>
            </a:r>
          </a:p>
          <a:p>
            <a:pPr lvl="0">
              <a:spcBef>
                <a:spcPts val="0"/>
              </a:spcBef>
              <a:buNone/>
            </a:pPr>
            <a:r>
              <a:t/>
            </a:r>
            <a:endParaRPr/>
          </a:p>
          <a:p>
            <a:pPr lvl="0">
              <a:spcBef>
                <a:spcPts val="0"/>
              </a:spcBef>
              <a:buNone/>
            </a:pPr>
            <a:r>
              <a:rPr lang="en"/>
              <a:t>						</a:t>
            </a:r>
          </a:p>
          <a:p>
            <a:pPr lvl="0">
              <a:spcBef>
                <a:spcPts val="0"/>
              </a:spcBef>
              <a:buNone/>
            </a:pPr>
            <a:r>
              <a:rPr lang="en"/>
              <a:t>						</a:t>
            </a:r>
            <a:r>
              <a:rPr lang="en" sz="2400"/>
              <a:t>Liquids</a:t>
            </a:r>
          </a:p>
          <a:p>
            <a:pPr lvl="0">
              <a:spcBef>
                <a:spcPts val="0"/>
              </a:spcBef>
              <a:buNone/>
            </a:pPr>
            <a:r>
              <a:t/>
            </a:r>
            <a:endParaRPr sz="2400"/>
          </a:p>
          <a:p>
            <a:pPr lvl="0">
              <a:spcBef>
                <a:spcPts val="0"/>
              </a:spcBef>
              <a:buNone/>
            </a:pPr>
            <a:r>
              <a:t/>
            </a:r>
            <a:endParaRPr sz="2400"/>
          </a:p>
          <a:p>
            <a:pPr lvl="0">
              <a:spcBef>
                <a:spcPts val="0"/>
              </a:spcBef>
              <a:buNone/>
            </a:pPr>
            <a:r>
              <a:rPr lang="en" sz="2400"/>
              <a:t>						</a:t>
            </a:r>
            <a:r>
              <a:rPr lang="en" sz="3000"/>
              <a:t>Gases</a:t>
            </a:r>
          </a:p>
          <a:p>
            <a:pPr lvl="0">
              <a:spcBef>
                <a:spcPts val="0"/>
              </a:spcBef>
              <a:buNone/>
            </a:pPr>
            <a:r>
              <a:rPr lang="en"/>
              <a:t>						</a:t>
            </a:r>
          </a:p>
        </p:txBody>
      </p:sp>
      <p:sp>
        <p:nvSpPr>
          <p:cNvPr id="94" name="Shape 94"/>
          <p:cNvSpPr/>
          <p:nvPr/>
        </p:nvSpPr>
        <p:spPr>
          <a:xfrm>
            <a:off x="3471575" y="1621600"/>
            <a:ext cx="266100" cy="912000"/>
          </a:xfrm>
          <a:prstGeom prst="down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5" name="Shape 95"/>
          <p:cNvSpPr/>
          <p:nvPr/>
        </p:nvSpPr>
        <p:spPr>
          <a:xfrm>
            <a:off x="3471575" y="3344925"/>
            <a:ext cx="266100" cy="912000"/>
          </a:xfrm>
          <a:prstGeom prst="down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Demo</a:t>
            </a: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Entropy, temperature, kinetic energy, molecules!!!</a:t>
            </a:r>
          </a:p>
          <a:p>
            <a:pPr lvl="0">
              <a:spcBef>
                <a:spcPts val="0"/>
              </a:spcBef>
              <a:buNone/>
            </a:pPr>
            <a:r>
              <a:t/>
            </a:r>
            <a:endParaRPr/>
          </a:p>
          <a:p>
            <a:pPr lvl="0">
              <a:spcBef>
                <a:spcPts val="0"/>
              </a:spcBef>
              <a:buNone/>
            </a:pPr>
            <a:r>
              <a:rPr lang="en"/>
              <a:t>Link them up to make a story about the second law of thermodynamics!!</a:t>
            </a:r>
          </a:p>
          <a:p>
            <a:pPr lvl="0">
              <a:spcBef>
                <a:spcPts val="0"/>
              </a:spcBef>
              <a:buNone/>
            </a:pPr>
            <a:r>
              <a:t/>
            </a:r>
            <a:endParaRPr/>
          </a:p>
          <a:p>
            <a:pPr lvl="0">
              <a:spcBef>
                <a:spcPts val="0"/>
              </a:spcBef>
              <a:buNone/>
            </a:pPr>
            <a:r>
              <a:rPr lang="en"/>
              <a:t>Partner up and discuss together.</a:t>
            </a:r>
          </a:p>
          <a:p>
            <a:pPr lvl="0">
              <a:spcBef>
                <a:spcPts val="0"/>
              </a:spcBef>
              <a:buNone/>
            </a:pPr>
            <a:r>
              <a:t/>
            </a:r>
            <a:endParaRP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Going back to the Text on Entropy and Second Law</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descr="Screen Shot 2017-09-21 at 3.17.09 PM.png" id="108" name="Shape 108"/>
          <p:cNvPicPr preferRelativeResize="0"/>
          <p:nvPr/>
        </p:nvPicPr>
        <p:blipFill>
          <a:blip r:embed="rId3">
            <a:alphaModFix/>
          </a:blip>
          <a:stretch>
            <a:fillRect/>
          </a:stretch>
        </p:blipFill>
        <p:spPr>
          <a:xfrm>
            <a:off x="311700" y="1121463"/>
            <a:ext cx="5733550" cy="3478424"/>
          </a:xfrm>
          <a:prstGeom prst="rect">
            <a:avLst/>
          </a:prstGeom>
          <a:noFill/>
          <a:ln>
            <a:noFill/>
          </a:ln>
        </p:spPr>
      </p:pic>
      <p:sp>
        <p:nvSpPr>
          <p:cNvPr id="109" name="Shape 109"/>
          <p:cNvSpPr txBox="1"/>
          <p:nvPr/>
        </p:nvSpPr>
        <p:spPr>
          <a:xfrm>
            <a:off x="6119000" y="1190850"/>
            <a:ext cx="2713200" cy="3408900"/>
          </a:xfrm>
          <a:prstGeom prst="rect">
            <a:avLst/>
          </a:prstGeom>
          <a:noFill/>
          <a:ln>
            <a:noFill/>
          </a:ln>
        </p:spPr>
        <p:txBody>
          <a:bodyPr anchorCtr="0" anchor="t" bIns="91425" lIns="91425" rIns="91425" wrap="square" tIns="91425">
            <a:noAutofit/>
          </a:bodyPr>
          <a:lstStyle/>
          <a:p>
            <a:pPr lvl="0">
              <a:spcBef>
                <a:spcPts val="0"/>
              </a:spcBef>
              <a:buNone/>
            </a:pPr>
            <a:r>
              <a:rPr lang="en" sz="1800"/>
              <a:t>Think</a:t>
            </a:r>
            <a:r>
              <a:rPr lang="en" sz="1800"/>
              <a:t>:</a:t>
            </a:r>
          </a:p>
          <a:p>
            <a:pPr lvl="0">
              <a:spcBef>
                <a:spcPts val="0"/>
              </a:spcBef>
              <a:buNone/>
            </a:pPr>
            <a:r>
              <a:t/>
            </a:r>
            <a:endParaRPr sz="1800"/>
          </a:p>
          <a:p>
            <a:pPr lvl="0" algn="just">
              <a:spcBef>
                <a:spcPts val="0"/>
              </a:spcBef>
              <a:buNone/>
            </a:pPr>
            <a:r>
              <a:rPr lang="en" sz="1800"/>
              <a:t>As the layers move from a state of order to disorder energy is released.</a:t>
            </a:r>
          </a:p>
          <a:p>
            <a:pPr lvl="0" algn="just">
              <a:spcBef>
                <a:spcPts val="0"/>
              </a:spcBef>
              <a:buNone/>
            </a:pPr>
            <a:r>
              <a:rPr lang="en" sz="1800"/>
              <a:t>This energy can be expressed as earthquakes on the surface</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